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79" r:id="rId1"/>
  </p:sldMasterIdLst>
  <p:notesMasterIdLst>
    <p:notesMasterId r:id="rId37"/>
  </p:notesMasterIdLst>
  <p:handoutMasterIdLst>
    <p:handoutMasterId r:id="rId38"/>
  </p:handoutMasterIdLst>
  <p:sldIdLst>
    <p:sldId id="351" r:id="rId2"/>
    <p:sldId id="352" r:id="rId3"/>
    <p:sldId id="258" r:id="rId4"/>
    <p:sldId id="353" r:id="rId5"/>
    <p:sldId id="381" r:id="rId6"/>
    <p:sldId id="261" r:id="rId7"/>
    <p:sldId id="382" r:id="rId8"/>
    <p:sldId id="380" r:id="rId9"/>
    <p:sldId id="361" r:id="rId10"/>
    <p:sldId id="319" r:id="rId11"/>
    <p:sldId id="281" r:id="rId12"/>
    <p:sldId id="326" r:id="rId13"/>
    <p:sldId id="327" r:id="rId14"/>
    <p:sldId id="383" r:id="rId15"/>
    <p:sldId id="384" r:id="rId16"/>
    <p:sldId id="293" r:id="rId17"/>
    <p:sldId id="296" r:id="rId18"/>
    <p:sldId id="364" r:id="rId19"/>
    <p:sldId id="365" r:id="rId20"/>
    <p:sldId id="366" r:id="rId21"/>
    <p:sldId id="338" r:id="rId22"/>
    <p:sldId id="367" r:id="rId23"/>
    <p:sldId id="368" r:id="rId24"/>
    <p:sldId id="369" r:id="rId25"/>
    <p:sldId id="342" r:id="rId26"/>
    <p:sldId id="343" r:id="rId27"/>
    <p:sldId id="345" r:id="rId28"/>
    <p:sldId id="346" r:id="rId29"/>
    <p:sldId id="386" r:id="rId30"/>
    <p:sldId id="320" r:id="rId31"/>
    <p:sldId id="377" r:id="rId32"/>
    <p:sldId id="385" r:id="rId33"/>
    <p:sldId id="373" r:id="rId34"/>
    <p:sldId id="290" r:id="rId35"/>
    <p:sldId id="30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F3B00"/>
    <a:srgbClr val="E304A4"/>
    <a:srgbClr val="E346B2"/>
    <a:srgbClr val="E11510"/>
    <a:srgbClr val="58F9FF"/>
    <a:srgbClr val="36648B"/>
    <a:srgbClr val="698B22"/>
    <a:srgbClr val="6E8B3D"/>
    <a:srgbClr val="5D8ACC"/>
    <a:srgbClr val="80004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napVertSplitter="1">
    <p:restoredLeft sz="15215" autoAdjust="0"/>
    <p:restoredTop sz="94737" autoAdjust="0"/>
  </p:normalViewPr>
  <p:slideViewPr>
    <p:cSldViewPr snapToObjects="1">
      <p:cViewPr varScale="1">
        <p:scale>
          <a:sx n="99" d="100"/>
          <a:sy n="99" d="100"/>
        </p:scale>
        <p:origin x="-528" y="-104"/>
      </p:cViewPr>
      <p:guideLst>
        <p:guide orient="horz" pos="2893"/>
        <p:guide pos="3881"/>
        <p:guide pos="18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8BDE2-87D4-8D47-861E-E878FD2BF6C6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42818-B440-6241-B10F-8A7854D883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D9B91-EF5E-E74A-9C4C-EB9AA1BFE8A2}" type="datetimeFigureOut">
              <a:rPr lang="en-US" smtClean="0"/>
              <a:pPr/>
              <a:t>10/4/10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DDB00-CEB6-C145-AF35-0ADC681AB9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50741-6D23-7841-903E-39236A603EF3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9D441ED-22D9-48D6-AD92-DEFB12278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F06D-C6CA-C14C-9AF5-A5B0073AA1D4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9EBE8-CB36-224F-8B1D-C2DB680EA82E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F2F2-F480-4F40-B824-3EDC755F77A0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ADD-690B-944E-8E56-F7FB2486EC0F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9D441ED-22D9-48D6-AD92-DEFB122789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904C0-3563-154A-8407-C20C813B5D77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5AC76-7FE3-D74B-95A2-FB9A77E96B14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9A97-CD25-6F4B-83E7-E648D4EECDEA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B88A-FD68-9A49-ADE3-AEC33162BC2F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3358F-CEDE-784D-A5B4-3EE9AAB947A7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8A796-80E6-2447-BEB3-80259B264068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D4225EC-A78A-9C45-AA87-399B57BC56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79EF4D1-0D65-6441-848F-6B9FBEB79A81}" type="datetime1">
              <a:rPr lang="en-US" smtClean="0"/>
              <a:pPr/>
              <a:t>10/4/10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noFill/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D4225EC-A78A-9C45-AA87-399B57BC56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rgbClr val="E11510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" charset="2"/>
        <a:buChar char="Ø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df"/><Relationship Id="rId5" Type="http://schemas.openxmlformats.org/officeDocument/2006/relationships/image" Target="../media/image41.png"/><Relationship Id="rId6" Type="http://schemas.openxmlformats.org/officeDocument/2006/relationships/image" Target="../media/image42.pdf"/><Relationship Id="rId7" Type="http://schemas.openxmlformats.org/officeDocument/2006/relationships/image" Target="../media/image43.png"/><Relationship Id="rId8" Type="http://schemas.openxmlformats.org/officeDocument/2006/relationships/image" Target="../media/image44.pdf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d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df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d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df"/><Relationship Id="rId5" Type="http://schemas.openxmlformats.org/officeDocument/2006/relationships/image" Target="../media/image53.png"/><Relationship Id="rId6" Type="http://schemas.openxmlformats.org/officeDocument/2006/relationships/image" Target="../media/image54.pdf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d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df"/><Relationship Id="rId5" Type="http://schemas.openxmlformats.org/officeDocument/2006/relationships/image" Target="../media/image59.png"/><Relationship Id="rId6" Type="http://schemas.openxmlformats.org/officeDocument/2006/relationships/image" Target="../media/image60.pdf"/><Relationship Id="rId7" Type="http://schemas.openxmlformats.org/officeDocument/2006/relationships/image" Target="../media/image61.png"/><Relationship Id="rId8" Type="http://schemas.openxmlformats.org/officeDocument/2006/relationships/image" Target="../media/image62.pdf"/><Relationship Id="rId9" Type="http://schemas.openxmlformats.org/officeDocument/2006/relationships/image" Target="../media/image63.png"/><Relationship Id="rId10" Type="http://schemas.openxmlformats.org/officeDocument/2006/relationships/image" Target="../media/image64.pdf"/><Relationship Id="rId11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d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df"/><Relationship Id="rId13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df"/><Relationship Id="rId3" Type="http://schemas.openxmlformats.org/officeDocument/2006/relationships/image" Target="../media/image59.png"/><Relationship Id="rId4" Type="http://schemas.openxmlformats.org/officeDocument/2006/relationships/image" Target="../media/image60.pdf"/><Relationship Id="rId5" Type="http://schemas.openxmlformats.org/officeDocument/2006/relationships/image" Target="../media/image61.png"/><Relationship Id="rId6" Type="http://schemas.openxmlformats.org/officeDocument/2006/relationships/image" Target="../media/image62.pdf"/><Relationship Id="rId7" Type="http://schemas.openxmlformats.org/officeDocument/2006/relationships/image" Target="../media/image63.png"/><Relationship Id="rId8" Type="http://schemas.openxmlformats.org/officeDocument/2006/relationships/image" Target="../media/image64.pdf"/><Relationship Id="rId9" Type="http://schemas.openxmlformats.org/officeDocument/2006/relationships/image" Target="../media/image65.png"/><Relationship Id="rId10" Type="http://schemas.openxmlformats.org/officeDocument/2006/relationships/image" Target="../media/image66.pd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df"/><Relationship Id="rId5" Type="http://schemas.openxmlformats.org/officeDocument/2006/relationships/image" Target="../media/image73.png"/><Relationship Id="rId6" Type="http://schemas.openxmlformats.org/officeDocument/2006/relationships/image" Target="../media/image74.pdf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d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png"/><Relationship Id="rId12" Type="http://schemas.openxmlformats.org/officeDocument/2006/relationships/image" Target="../media/image86.pdf"/><Relationship Id="rId13" Type="http://schemas.openxmlformats.org/officeDocument/2006/relationships/image" Target="../media/image87.png"/><Relationship Id="rId14" Type="http://schemas.openxmlformats.org/officeDocument/2006/relationships/image" Target="../media/image88.pdf"/><Relationship Id="rId15" Type="http://schemas.openxmlformats.org/officeDocument/2006/relationships/image" Target="../media/image89.png"/><Relationship Id="rId16" Type="http://schemas.openxmlformats.org/officeDocument/2006/relationships/image" Target="../media/image90.pdf"/><Relationship Id="rId17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df"/><Relationship Id="rId3" Type="http://schemas.openxmlformats.org/officeDocument/2006/relationships/image" Target="../media/image77.png"/><Relationship Id="rId4" Type="http://schemas.openxmlformats.org/officeDocument/2006/relationships/image" Target="../media/image78.pdf"/><Relationship Id="rId5" Type="http://schemas.openxmlformats.org/officeDocument/2006/relationships/image" Target="../media/image79.png"/><Relationship Id="rId6" Type="http://schemas.openxmlformats.org/officeDocument/2006/relationships/image" Target="../media/image80.pdf"/><Relationship Id="rId7" Type="http://schemas.openxmlformats.org/officeDocument/2006/relationships/image" Target="../media/image81.png"/><Relationship Id="rId8" Type="http://schemas.openxmlformats.org/officeDocument/2006/relationships/image" Target="../media/image82.pdf"/><Relationship Id="rId9" Type="http://schemas.openxmlformats.org/officeDocument/2006/relationships/image" Target="../media/image83.png"/><Relationship Id="rId10" Type="http://schemas.openxmlformats.org/officeDocument/2006/relationships/image" Target="../media/image84.pdf"/></Relationships>
</file>

<file path=ppt/slides/_rels/slide17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4.pdf"/><Relationship Id="rId21" Type="http://schemas.openxmlformats.org/officeDocument/2006/relationships/image" Target="../media/image105.png"/><Relationship Id="rId22" Type="http://schemas.openxmlformats.org/officeDocument/2006/relationships/image" Target="../media/image106.pdf"/><Relationship Id="rId23" Type="http://schemas.openxmlformats.org/officeDocument/2006/relationships/image" Target="../media/image107.png"/><Relationship Id="rId24" Type="http://schemas.openxmlformats.org/officeDocument/2006/relationships/image" Target="../media/image108.pdf"/><Relationship Id="rId25" Type="http://schemas.openxmlformats.org/officeDocument/2006/relationships/image" Target="../media/image109.png"/><Relationship Id="rId26" Type="http://schemas.openxmlformats.org/officeDocument/2006/relationships/image" Target="../media/image110.pdf"/><Relationship Id="rId27" Type="http://schemas.openxmlformats.org/officeDocument/2006/relationships/image" Target="../media/image111.png"/><Relationship Id="rId28" Type="http://schemas.openxmlformats.org/officeDocument/2006/relationships/image" Target="../media/image112.pdf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df"/><Relationship Id="rId3" Type="http://schemas.openxmlformats.org/officeDocument/2006/relationships/image" Target="../media/image79.png"/><Relationship Id="rId4" Type="http://schemas.openxmlformats.org/officeDocument/2006/relationships/image" Target="../media/image82.pdf"/><Relationship Id="rId5" Type="http://schemas.openxmlformats.org/officeDocument/2006/relationships/image" Target="../media/image83.png"/><Relationship Id="rId30" Type="http://schemas.openxmlformats.org/officeDocument/2006/relationships/image" Target="../media/image114.pdf"/><Relationship Id="rId31" Type="http://schemas.openxmlformats.org/officeDocument/2006/relationships/image" Target="../media/image115.png"/><Relationship Id="rId32" Type="http://schemas.openxmlformats.org/officeDocument/2006/relationships/image" Target="../media/image116.pdf"/><Relationship Id="rId9" Type="http://schemas.openxmlformats.org/officeDocument/2006/relationships/image" Target="../media/image93.png"/><Relationship Id="rId6" Type="http://schemas.openxmlformats.org/officeDocument/2006/relationships/image" Target="../media/image84.pdf"/><Relationship Id="rId7" Type="http://schemas.openxmlformats.org/officeDocument/2006/relationships/image" Target="../media/image85.png"/><Relationship Id="rId8" Type="http://schemas.openxmlformats.org/officeDocument/2006/relationships/image" Target="../media/image92.pdf"/><Relationship Id="rId33" Type="http://schemas.openxmlformats.org/officeDocument/2006/relationships/image" Target="../media/image117.png"/><Relationship Id="rId34" Type="http://schemas.openxmlformats.org/officeDocument/2006/relationships/image" Target="../media/image118.pdf"/><Relationship Id="rId35" Type="http://schemas.openxmlformats.org/officeDocument/2006/relationships/image" Target="../media/image119.png"/><Relationship Id="rId36" Type="http://schemas.openxmlformats.org/officeDocument/2006/relationships/image" Target="../media/image120.pdf"/><Relationship Id="rId10" Type="http://schemas.openxmlformats.org/officeDocument/2006/relationships/image" Target="../media/image94.pdf"/><Relationship Id="rId11" Type="http://schemas.openxmlformats.org/officeDocument/2006/relationships/image" Target="../media/image95.png"/><Relationship Id="rId12" Type="http://schemas.openxmlformats.org/officeDocument/2006/relationships/image" Target="../media/image96.pdf"/><Relationship Id="rId13" Type="http://schemas.openxmlformats.org/officeDocument/2006/relationships/image" Target="../media/image97.png"/><Relationship Id="rId14" Type="http://schemas.openxmlformats.org/officeDocument/2006/relationships/image" Target="../media/image98.pdf"/><Relationship Id="rId15" Type="http://schemas.openxmlformats.org/officeDocument/2006/relationships/image" Target="../media/image99.png"/><Relationship Id="rId16" Type="http://schemas.openxmlformats.org/officeDocument/2006/relationships/image" Target="../media/image100.pdf"/><Relationship Id="rId17" Type="http://schemas.openxmlformats.org/officeDocument/2006/relationships/image" Target="../media/image101.png"/><Relationship Id="rId18" Type="http://schemas.openxmlformats.org/officeDocument/2006/relationships/image" Target="../media/image102.pdf"/><Relationship Id="rId19" Type="http://schemas.openxmlformats.org/officeDocument/2006/relationships/image" Target="../media/image103.png"/><Relationship Id="rId37" Type="http://schemas.openxmlformats.org/officeDocument/2006/relationships/image" Target="../media/image121.png"/><Relationship Id="rId38" Type="http://schemas.openxmlformats.org/officeDocument/2006/relationships/image" Target="../media/image122.pdf"/><Relationship Id="rId39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df"/><Relationship Id="rId3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5.png"/><Relationship Id="rId12" Type="http://schemas.openxmlformats.org/officeDocument/2006/relationships/image" Target="../media/image136.pdf"/><Relationship Id="rId13" Type="http://schemas.openxmlformats.org/officeDocument/2006/relationships/image" Target="../media/image137.png"/><Relationship Id="rId14" Type="http://schemas.openxmlformats.org/officeDocument/2006/relationships/image" Target="../media/image138.pdf"/><Relationship Id="rId15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df"/><Relationship Id="rId3" Type="http://schemas.openxmlformats.org/officeDocument/2006/relationships/image" Target="../media/image127.png"/><Relationship Id="rId4" Type="http://schemas.openxmlformats.org/officeDocument/2006/relationships/image" Target="../media/image128.pdf"/><Relationship Id="rId5" Type="http://schemas.openxmlformats.org/officeDocument/2006/relationships/image" Target="../media/image129.png"/><Relationship Id="rId6" Type="http://schemas.openxmlformats.org/officeDocument/2006/relationships/image" Target="../media/image130.pdf"/><Relationship Id="rId7" Type="http://schemas.openxmlformats.org/officeDocument/2006/relationships/image" Target="../media/image131.png"/><Relationship Id="rId8" Type="http://schemas.openxmlformats.org/officeDocument/2006/relationships/image" Target="../media/image132.pdf"/><Relationship Id="rId9" Type="http://schemas.openxmlformats.org/officeDocument/2006/relationships/image" Target="../media/image133.png"/><Relationship Id="rId10" Type="http://schemas.openxmlformats.org/officeDocument/2006/relationships/image" Target="../media/image134.pd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df"/><Relationship Id="rId5" Type="http://schemas.openxmlformats.org/officeDocument/2006/relationships/image" Target="../media/image143.png"/><Relationship Id="rId6" Type="http://schemas.openxmlformats.org/officeDocument/2006/relationships/image" Target="../media/image144.pdf"/><Relationship Id="rId7" Type="http://schemas.openxmlformats.org/officeDocument/2006/relationships/image" Target="../media/image145.png"/><Relationship Id="rId8" Type="http://schemas.openxmlformats.org/officeDocument/2006/relationships/image" Target="../media/image146.pdf"/><Relationship Id="rId9" Type="http://schemas.openxmlformats.org/officeDocument/2006/relationships/image" Target="../media/image147.png"/><Relationship Id="rId10" Type="http://schemas.openxmlformats.org/officeDocument/2006/relationships/image" Target="../media/image148.pdf"/><Relationship Id="rId11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d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5.png"/><Relationship Id="rId12" Type="http://schemas.openxmlformats.org/officeDocument/2006/relationships/image" Target="../media/image156.pdf"/><Relationship Id="rId13" Type="http://schemas.openxmlformats.org/officeDocument/2006/relationships/image" Target="../media/image157.png"/><Relationship Id="rId14" Type="http://schemas.openxmlformats.org/officeDocument/2006/relationships/image" Target="../media/image158.pdf"/><Relationship Id="rId15" Type="http://schemas.openxmlformats.org/officeDocument/2006/relationships/image" Target="../media/image159.png"/><Relationship Id="rId16" Type="http://schemas.openxmlformats.org/officeDocument/2006/relationships/image" Target="../media/image160.pdf"/><Relationship Id="rId17" Type="http://schemas.openxmlformats.org/officeDocument/2006/relationships/image" Target="../media/image161.png"/><Relationship Id="rId18" Type="http://schemas.openxmlformats.org/officeDocument/2006/relationships/image" Target="../media/image162.pdf"/><Relationship Id="rId19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df"/><Relationship Id="rId3" Type="http://schemas.openxmlformats.org/officeDocument/2006/relationships/image" Target="../media/image131.png"/><Relationship Id="rId4" Type="http://schemas.openxmlformats.org/officeDocument/2006/relationships/image" Target="../media/image132.pdf"/><Relationship Id="rId5" Type="http://schemas.openxmlformats.org/officeDocument/2006/relationships/image" Target="../media/image133.png"/><Relationship Id="rId6" Type="http://schemas.openxmlformats.org/officeDocument/2006/relationships/image" Target="../media/image150.pdf"/><Relationship Id="rId7" Type="http://schemas.openxmlformats.org/officeDocument/2006/relationships/image" Target="../media/image151.png"/><Relationship Id="rId8" Type="http://schemas.openxmlformats.org/officeDocument/2006/relationships/image" Target="../media/image152.pdf"/><Relationship Id="rId9" Type="http://schemas.openxmlformats.org/officeDocument/2006/relationships/image" Target="../media/image153.png"/><Relationship Id="rId10" Type="http://schemas.openxmlformats.org/officeDocument/2006/relationships/image" Target="../media/image154.pdf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7.png"/><Relationship Id="rId20" Type="http://schemas.openxmlformats.org/officeDocument/2006/relationships/image" Target="../media/image178.pdf"/><Relationship Id="rId21" Type="http://schemas.openxmlformats.org/officeDocument/2006/relationships/image" Target="../media/image179.png"/><Relationship Id="rId22" Type="http://schemas.openxmlformats.org/officeDocument/2006/relationships/image" Target="../media/image180.pdf"/><Relationship Id="rId23" Type="http://schemas.openxmlformats.org/officeDocument/2006/relationships/image" Target="../media/image181.png"/><Relationship Id="rId24" Type="http://schemas.openxmlformats.org/officeDocument/2006/relationships/image" Target="../media/image182.pdf"/><Relationship Id="rId25" Type="http://schemas.openxmlformats.org/officeDocument/2006/relationships/image" Target="../media/image183.png"/><Relationship Id="rId26" Type="http://schemas.openxmlformats.org/officeDocument/2006/relationships/image" Target="../media/image132.pdf"/><Relationship Id="rId27" Type="http://schemas.openxmlformats.org/officeDocument/2006/relationships/image" Target="../media/image133.png"/><Relationship Id="rId28" Type="http://schemas.openxmlformats.org/officeDocument/2006/relationships/image" Target="../media/image184.pdf"/><Relationship Id="rId29" Type="http://schemas.openxmlformats.org/officeDocument/2006/relationships/image" Target="../media/image185.png"/><Relationship Id="rId10" Type="http://schemas.openxmlformats.org/officeDocument/2006/relationships/image" Target="../media/image168.pdf"/><Relationship Id="rId11" Type="http://schemas.openxmlformats.org/officeDocument/2006/relationships/image" Target="../media/image169.png"/><Relationship Id="rId12" Type="http://schemas.openxmlformats.org/officeDocument/2006/relationships/image" Target="../media/image170.pdf"/><Relationship Id="rId13" Type="http://schemas.openxmlformats.org/officeDocument/2006/relationships/image" Target="../media/image171.png"/><Relationship Id="rId14" Type="http://schemas.openxmlformats.org/officeDocument/2006/relationships/image" Target="../media/image172.pdf"/><Relationship Id="rId15" Type="http://schemas.openxmlformats.org/officeDocument/2006/relationships/image" Target="../media/image173.png"/><Relationship Id="rId16" Type="http://schemas.openxmlformats.org/officeDocument/2006/relationships/image" Target="../media/image174.pdf"/><Relationship Id="rId17" Type="http://schemas.openxmlformats.org/officeDocument/2006/relationships/image" Target="../media/image175.png"/><Relationship Id="rId18" Type="http://schemas.openxmlformats.org/officeDocument/2006/relationships/image" Target="../media/image176.pdf"/><Relationship Id="rId19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df"/><Relationship Id="rId3" Type="http://schemas.openxmlformats.org/officeDocument/2006/relationships/image" Target="../media/image131.png"/><Relationship Id="rId4" Type="http://schemas.openxmlformats.org/officeDocument/2006/relationships/image" Target="../media/image134.pdf"/><Relationship Id="rId5" Type="http://schemas.openxmlformats.org/officeDocument/2006/relationships/image" Target="../media/image135.png"/><Relationship Id="rId6" Type="http://schemas.openxmlformats.org/officeDocument/2006/relationships/image" Target="../media/image164.pdf"/><Relationship Id="rId7" Type="http://schemas.openxmlformats.org/officeDocument/2006/relationships/image" Target="../media/image165.png"/><Relationship Id="rId8" Type="http://schemas.openxmlformats.org/officeDocument/2006/relationships/image" Target="../media/image166.pdf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3.png"/><Relationship Id="rId20" Type="http://schemas.openxmlformats.org/officeDocument/2006/relationships/image" Target="../media/image186.pdf"/><Relationship Id="rId21" Type="http://schemas.openxmlformats.org/officeDocument/2006/relationships/image" Target="../media/image187.png"/><Relationship Id="rId10" Type="http://schemas.openxmlformats.org/officeDocument/2006/relationships/image" Target="../media/image154.pdf"/><Relationship Id="rId11" Type="http://schemas.openxmlformats.org/officeDocument/2006/relationships/image" Target="../media/image155.png"/><Relationship Id="rId12" Type="http://schemas.openxmlformats.org/officeDocument/2006/relationships/image" Target="../media/image156.pdf"/><Relationship Id="rId13" Type="http://schemas.openxmlformats.org/officeDocument/2006/relationships/image" Target="../media/image157.png"/><Relationship Id="rId14" Type="http://schemas.openxmlformats.org/officeDocument/2006/relationships/image" Target="../media/image158.pdf"/><Relationship Id="rId15" Type="http://schemas.openxmlformats.org/officeDocument/2006/relationships/image" Target="../media/image159.png"/><Relationship Id="rId16" Type="http://schemas.openxmlformats.org/officeDocument/2006/relationships/image" Target="../media/image160.pdf"/><Relationship Id="rId17" Type="http://schemas.openxmlformats.org/officeDocument/2006/relationships/image" Target="../media/image161.png"/><Relationship Id="rId18" Type="http://schemas.openxmlformats.org/officeDocument/2006/relationships/image" Target="../media/image162.pdf"/><Relationship Id="rId19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df"/><Relationship Id="rId3" Type="http://schemas.openxmlformats.org/officeDocument/2006/relationships/image" Target="../media/image131.png"/><Relationship Id="rId4" Type="http://schemas.openxmlformats.org/officeDocument/2006/relationships/image" Target="../media/image132.pdf"/><Relationship Id="rId5" Type="http://schemas.openxmlformats.org/officeDocument/2006/relationships/image" Target="../media/image133.png"/><Relationship Id="rId6" Type="http://schemas.openxmlformats.org/officeDocument/2006/relationships/image" Target="../media/image150.pdf"/><Relationship Id="rId7" Type="http://schemas.openxmlformats.org/officeDocument/2006/relationships/image" Target="../media/image151.png"/><Relationship Id="rId8" Type="http://schemas.openxmlformats.org/officeDocument/2006/relationships/image" Target="../media/image152.pd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4" Type="http://schemas.openxmlformats.org/officeDocument/2006/relationships/image" Target="../media/image190.pdf"/><Relationship Id="rId5" Type="http://schemas.openxmlformats.org/officeDocument/2006/relationships/image" Target="../media/image191.png"/><Relationship Id="rId6" Type="http://schemas.openxmlformats.org/officeDocument/2006/relationships/image" Target="../media/image192.pdf"/><Relationship Id="rId7" Type="http://schemas.openxmlformats.org/officeDocument/2006/relationships/image" Target="../media/image193.png"/><Relationship Id="rId8" Type="http://schemas.openxmlformats.org/officeDocument/2006/relationships/image" Target="../media/image194.pdf"/><Relationship Id="rId9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d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4" Type="http://schemas.openxmlformats.org/officeDocument/2006/relationships/image" Target="../media/image198.pdf"/><Relationship Id="rId5" Type="http://schemas.openxmlformats.org/officeDocument/2006/relationships/image" Target="../media/image199.png"/><Relationship Id="rId6" Type="http://schemas.openxmlformats.org/officeDocument/2006/relationships/image" Target="../media/image200.pdf"/><Relationship Id="rId7" Type="http://schemas.openxmlformats.org/officeDocument/2006/relationships/image" Target="../media/image201.png"/><Relationship Id="rId8" Type="http://schemas.openxmlformats.org/officeDocument/2006/relationships/image" Target="../media/image202.pdf"/><Relationship Id="rId9" Type="http://schemas.openxmlformats.org/officeDocument/2006/relationships/image" Target="../media/image203.png"/><Relationship Id="rId10" Type="http://schemas.openxmlformats.org/officeDocument/2006/relationships/image" Target="../media/image204.pdf"/><Relationship Id="rId11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df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png"/><Relationship Id="rId20" Type="http://schemas.openxmlformats.org/officeDocument/2006/relationships/image" Target="../media/image220.pdf"/><Relationship Id="rId21" Type="http://schemas.openxmlformats.org/officeDocument/2006/relationships/image" Target="../media/image221.png"/><Relationship Id="rId22" Type="http://schemas.openxmlformats.org/officeDocument/2006/relationships/image" Target="../media/image222.pdf"/><Relationship Id="rId23" Type="http://schemas.openxmlformats.org/officeDocument/2006/relationships/image" Target="../media/image223.png"/><Relationship Id="rId24" Type="http://schemas.openxmlformats.org/officeDocument/2006/relationships/image" Target="../media/image224.pdf"/><Relationship Id="rId25" Type="http://schemas.openxmlformats.org/officeDocument/2006/relationships/image" Target="../media/image225.png"/><Relationship Id="rId26" Type="http://schemas.openxmlformats.org/officeDocument/2006/relationships/image" Target="../media/image226.pdf"/><Relationship Id="rId27" Type="http://schemas.openxmlformats.org/officeDocument/2006/relationships/image" Target="../media/image227.png"/><Relationship Id="rId28" Type="http://schemas.openxmlformats.org/officeDocument/2006/relationships/image" Target="../media/image228.pdf"/><Relationship Id="rId29" Type="http://schemas.openxmlformats.org/officeDocument/2006/relationships/image" Target="../media/image229.png"/><Relationship Id="rId10" Type="http://schemas.openxmlformats.org/officeDocument/2006/relationships/image" Target="../media/image210.pdf"/><Relationship Id="rId11" Type="http://schemas.openxmlformats.org/officeDocument/2006/relationships/image" Target="../media/image211.png"/><Relationship Id="rId12" Type="http://schemas.openxmlformats.org/officeDocument/2006/relationships/image" Target="../media/image212.pdf"/><Relationship Id="rId13" Type="http://schemas.openxmlformats.org/officeDocument/2006/relationships/image" Target="../media/image213.png"/><Relationship Id="rId14" Type="http://schemas.openxmlformats.org/officeDocument/2006/relationships/image" Target="../media/image214.pdf"/><Relationship Id="rId15" Type="http://schemas.openxmlformats.org/officeDocument/2006/relationships/image" Target="../media/image215.png"/><Relationship Id="rId16" Type="http://schemas.openxmlformats.org/officeDocument/2006/relationships/image" Target="../media/image216.pdf"/><Relationship Id="rId17" Type="http://schemas.openxmlformats.org/officeDocument/2006/relationships/image" Target="../media/image217.png"/><Relationship Id="rId18" Type="http://schemas.openxmlformats.org/officeDocument/2006/relationships/image" Target="../media/image218.pdf"/><Relationship Id="rId19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df"/><Relationship Id="rId3" Type="http://schemas.openxmlformats.org/officeDocument/2006/relationships/image" Target="../media/image131.png"/><Relationship Id="rId4" Type="http://schemas.openxmlformats.org/officeDocument/2006/relationships/image" Target="../media/image132.pdf"/><Relationship Id="rId5" Type="http://schemas.openxmlformats.org/officeDocument/2006/relationships/image" Target="../media/image133.png"/><Relationship Id="rId6" Type="http://schemas.openxmlformats.org/officeDocument/2006/relationships/image" Target="../media/image206.pdf"/><Relationship Id="rId7" Type="http://schemas.openxmlformats.org/officeDocument/2006/relationships/image" Target="../media/image207.png"/><Relationship Id="rId8" Type="http://schemas.openxmlformats.org/officeDocument/2006/relationships/image" Target="../media/image208.pdf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3.png"/><Relationship Id="rId20" Type="http://schemas.openxmlformats.org/officeDocument/2006/relationships/image" Target="../media/image244.pdf"/><Relationship Id="rId21" Type="http://schemas.openxmlformats.org/officeDocument/2006/relationships/image" Target="../media/image245.png"/><Relationship Id="rId22" Type="http://schemas.openxmlformats.org/officeDocument/2006/relationships/image" Target="../media/image246.pdf"/><Relationship Id="rId23" Type="http://schemas.openxmlformats.org/officeDocument/2006/relationships/image" Target="../media/image247.png"/><Relationship Id="rId10" Type="http://schemas.openxmlformats.org/officeDocument/2006/relationships/image" Target="../media/image234.pdf"/><Relationship Id="rId11" Type="http://schemas.openxmlformats.org/officeDocument/2006/relationships/image" Target="../media/image235.png"/><Relationship Id="rId12" Type="http://schemas.openxmlformats.org/officeDocument/2006/relationships/image" Target="../media/image236.pdf"/><Relationship Id="rId13" Type="http://schemas.openxmlformats.org/officeDocument/2006/relationships/image" Target="../media/image237.png"/><Relationship Id="rId14" Type="http://schemas.openxmlformats.org/officeDocument/2006/relationships/image" Target="../media/image238.pdf"/><Relationship Id="rId15" Type="http://schemas.openxmlformats.org/officeDocument/2006/relationships/image" Target="../media/image239.png"/><Relationship Id="rId16" Type="http://schemas.openxmlformats.org/officeDocument/2006/relationships/image" Target="../media/image240.pdf"/><Relationship Id="rId17" Type="http://schemas.openxmlformats.org/officeDocument/2006/relationships/image" Target="../media/image241.png"/><Relationship Id="rId18" Type="http://schemas.openxmlformats.org/officeDocument/2006/relationships/image" Target="../media/image242.pdf"/><Relationship Id="rId19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df"/><Relationship Id="rId3" Type="http://schemas.openxmlformats.org/officeDocument/2006/relationships/image" Target="../media/image133.png"/><Relationship Id="rId4" Type="http://schemas.openxmlformats.org/officeDocument/2006/relationships/image" Target="../media/image206.pdf"/><Relationship Id="rId5" Type="http://schemas.openxmlformats.org/officeDocument/2006/relationships/image" Target="../media/image207.png"/><Relationship Id="rId6" Type="http://schemas.openxmlformats.org/officeDocument/2006/relationships/image" Target="../media/image230.pdf"/><Relationship Id="rId7" Type="http://schemas.openxmlformats.org/officeDocument/2006/relationships/image" Target="../media/image231.png"/><Relationship Id="rId8" Type="http://schemas.openxmlformats.org/officeDocument/2006/relationships/image" Target="../media/image232.pd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df"/><Relationship Id="rId3" Type="http://schemas.openxmlformats.org/officeDocument/2006/relationships/image" Target="../media/image2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d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df"/><Relationship Id="rId3" Type="http://schemas.openxmlformats.org/officeDocument/2006/relationships/image" Target="../media/image2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d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d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df"/><Relationship Id="rId13" Type="http://schemas.openxmlformats.org/officeDocument/2006/relationships/image" Target="../media/image29.png"/><Relationship Id="rId14" Type="http://schemas.openxmlformats.org/officeDocument/2006/relationships/image" Target="../media/image30.pdf"/><Relationship Id="rId15" Type="http://schemas.openxmlformats.org/officeDocument/2006/relationships/image" Target="../media/image31.png"/><Relationship Id="rId16" Type="http://schemas.openxmlformats.org/officeDocument/2006/relationships/image" Target="../media/image32.pdf"/><Relationship Id="rId17" Type="http://schemas.openxmlformats.org/officeDocument/2006/relationships/image" Target="../media/image33.png"/><Relationship Id="rId18" Type="http://schemas.openxmlformats.org/officeDocument/2006/relationships/image" Target="../media/image34.pdf"/><Relationship Id="rId1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df"/><Relationship Id="rId3" Type="http://schemas.openxmlformats.org/officeDocument/2006/relationships/image" Target="../media/image19.png"/><Relationship Id="rId4" Type="http://schemas.openxmlformats.org/officeDocument/2006/relationships/image" Target="../media/image20.pdf"/><Relationship Id="rId5" Type="http://schemas.openxmlformats.org/officeDocument/2006/relationships/image" Target="../media/image21.png"/><Relationship Id="rId6" Type="http://schemas.openxmlformats.org/officeDocument/2006/relationships/image" Target="../media/image22.pdf"/><Relationship Id="rId7" Type="http://schemas.openxmlformats.org/officeDocument/2006/relationships/image" Target="../media/image23.png"/><Relationship Id="rId8" Type="http://schemas.openxmlformats.org/officeDocument/2006/relationships/image" Target="../media/image24.pdf"/><Relationship Id="rId9" Type="http://schemas.openxmlformats.org/officeDocument/2006/relationships/image" Target="../media/image25.png"/><Relationship Id="rId10" Type="http://schemas.openxmlformats.org/officeDocument/2006/relationships/image" Target="../media/image26.pd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df"/><Relationship Id="rId3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38600"/>
            <a:ext cx="77724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Pseudorandom Generators for Polynomial Threshold 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dicema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066800"/>
            <a:ext cx="2286000" cy="2286000"/>
          </a:xfrm>
          <a:prstGeom prst="rect">
            <a:avLst/>
          </a:prstGeom>
        </p:spPr>
      </p:pic>
      <p:pic>
        <p:nvPicPr>
          <p:cNvPr id="13" name="Content Placeholder 12" descr="dice1.jp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-16689" r="-16689"/>
          <a:stretch>
            <a:fillRect/>
          </a:stretch>
        </p:blipFill>
        <p:spPr>
          <a:xfrm>
            <a:off x="1143000" y="1371600"/>
            <a:ext cx="2743200" cy="1613647"/>
          </a:xfrm>
        </p:spPr>
      </p:pic>
      <p:sp>
        <p:nvSpPr>
          <p:cNvPr id="14" name="Right Arrow 13"/>
          <p:cNvSpPr/>
          <p:nvPr/>
        </p:nvSpPr>
        <p:spPr>
          <a:xfrm>
            <a:off x="3962400" y="1981200"/>
            <a:ext cx="978408" cy="48463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78145" y="5315209"/>
            <a:ext cx="4196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tx2"/>
                </a:solidFill>
              </a:rPr>
              <a:t>Raghu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</a:rPr>
              <a:t>Meka</a:t>
            </a:r>
            <a:endParaRPr lang="en-US" sz="2000" dirty="0" smtClean="0">
              <a:solidFill>
                <a:schemeClr val="tx2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UT Austin</a:t>
            </a:r>
          </a:p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(joint work with David Zuckerman)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7" name="Picture 16" descr="Paraboloid_rotacni.jpg"/>
          <p:cNvPicPr>
            <a:picLocks noChangeAspect="1"/>
          </p:cNvPicPr>
          <p:nvPr/>
        </p:nvPicPr>
        <p:blipFill>
          <a:blip r:embed="rId4">
            <a:grayscl/>
            <a:alphaModFix amt="70000"/>
          </a:blip>
          <a:stretch>
            <a:fillRect/>
          </a:stretch>
        </p:blipFill>
        <p:spPr>
          <a:xfrm>
            <a:off x="4038600" y="2590800"/>
            <a:ext cx="811321" cy="9237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</a:t>
            </a:r>
            <a:r>
              <a:rPr lang="en-US" dirty="0" err="1" smtClean="0"/>
              <a:t>Halfspaces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All variables have low “influence”.</a:t>
            </a:r>
          </a:p>
          <a:p>
            <a:pPr lvl="1"/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1066800" y="2057400"/>
            <a:ext cx="7179968" cy="1828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231900" y="2352390"/>
            <a:ext cx="6921500" cy="3683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352800" y="2949290"/>
            <a:ext cx="2603500" cy="774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19200" y="4343400"/>
            <a:ext cx="7010401" cy="1384995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Why regular? By CLT:  </a:t>
            </a:r>
          </a:p>
          <a:p>
            <a:r>
              <a:rPr lang="en-US" sz="2800" dirty="0" smtClean="0"/>
              <a:t>Nice target distributions:</a:t>
            </a:r>
          </a:p>
          <a:p>
            <a:pPr lvl="1">
              <a:buFont typeface="Arial"/>
              <a:buChar char="•"/>
            </a:pPr>
            <a:r>
              <a:rPr lang="en-US" sz="2800" dirty="0" smtClean="0"/>
              <a:t>Enough to find G such that </a:t>
            </a:r>
            <a:endParaRPr lang="en-US" sz="2800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5422900" y="5373688"/>
            <a:ext cx="2654300" cy="3175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4267200" y="4497388"/>
            <a:ext cx="22860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Berry-</a:t>
            </a:r>
            <a:r>
              <a:rPr lang="en-US" dirty="0" err="1" smtClean="0"/>
              <a:t>Esseen</a:t>
            </a:r>
            <a:r>
              <a:rPr lang="en-US" dirty="0" smtClean="0"/>
              <a:t>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Quantitative central limit theorem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219200" y="2667000"/>
            <a:ext cx="6951579" cy="230670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4114800" y="1933145"/>
            <a:ext cx="4411845" cy="886255"/>
          </a:xfrm>
          <a:prstGeom prst="wedgeRoundRectCallout">
            <a:avLst>
              <a:gd name="adj1" fmla="val 17356"/>
              <a:gd name="adj2" fmla="val 114084"/>
              <a:gd name="adj3" fmla="val 16667"/>
            </a:avLst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Error depends only on first four moments! Crucial for our analysis.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4642124" y="4924172"/>
            <a:ext cx="2943351" cy="562228"/>
          </a:xfrm>
          <a:prstGeom prst="wedgeRoundRectCallout">
            <a:avLst>
              <a:gd name="adj1" fmla="val 31584"/>
              <a:gd name="adj2" fmla="val -76321"/>
              <a:gd name="adj3" fmla="val 16667"/>
            </a:avLst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604531" y="2832653"/>
            <a:ext cx="6108700" cy="2019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876800" y="5105400"/>
            <a:ext cx="2527300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 Example: Majority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err="1" smtClean="0"/>
              <a:t>simpliciy</a:t>
            </a:r>
            <a:r>
              <a:rPr lang="en-US" dirty="0" smtClean="0"/>
              <a:t>, let                                 . </a:t>
            </a:r>
          </a:p>
          <a:p>
            <a:r>
              <a:rPr lang="en-US" dirty="0" smtClean="0"/>
              <a:t>BET: For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Idea: Error in BET depends only on first four moments. Let’s exploit that!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81400" y="1600200"/>
            <a:ext cx="2438400" cy="3302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905000" y="2844800"/>
            <a:ext cx="5638800" cy="8128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489200" y="2117725"/>
            <a:ext cx="19304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Majority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Let                                 Partition [</a:t>
            </a:r>
            <a:r>
              <a:rPr lang="en-US" dirty="0" err="1" smtClean="0"/>
              <a:t>n</a:t>
            </a:r>
            <a:r>
              <a:rPr lang="en-US" dirty="0" smtClean="0"/>
              <a:t>] into </a:t>
            </a:r>
            <a:r>
              <a:rPr lang="en-US" dirty="0" err="1" smtClean="0"/>
              <a:t>t</a:t>
            </a:r>
            <a:r>
              <a:rPr lang="en-US" dirty="0" smtClean="0"/>
              <a:t> blocks.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Observe: </a:t>
            </a:r>
          </a:p>
          <a:p>
            <a:pPr lvl="1"/>
            <a:r>
              <a:rPr lang="en-US" dirty="0" smtClean="0"/>
              <a:t>Y’s are independent</a:t>
            </a:r>
          </a:p>
          <a:p>
            <a:pPr lvl="1"/>
            <a:r>
              <a:rPr lang="en-US" dirty="0" smtClean="0"/>
              <a:t>    </a:t>
            </a:r>
          </a:p>
          <a:p>
            <a:pPr lvl="1"/>
            <a:r>
              <a:rPr lang="en-US" dirty="0" smtClean="0"/>
              <a:t>   </a:t>
            </a:r>
          </a:p>
        </p:txBody>
      </p:sp>
      <p:pic>
        <p:nvPicPr>
          <p:cNvPr id="30" name="Picture 2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24000" y="1581912"/>
            <a:ext cx="238760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121615" y="2667000"/>
            <a:ext cx="7531100" cy="609600"/>
          </a:xfrm>
          <a:prstGeom prst="rect">
            <a:avLst/>
          </a:prstGeom>
        </p:spPr>
      </p:pic>
      <p:sp>
        <p:nvSpPr>
          <p:cNvPr id="12" name="Right Brace 11"/>
          <p:cNvSpPr/>
          <p:nvPr/>
        </p:nvSpPr>
        <p:spPr>
          <a:xfrm rot="16200000">
            <a:off x="3131679" y="1911684"/>
            <a:ext cx="228599" cy="1129633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3" name="Right Brace 12"/>
          <p:cNvSpPr/>
          <p:nvPr/>
        </p:nvSpPr>
        <p:spPr>
          <a:xfrm rot="16200000">
            <a:off x="7156117" y="1911683"/>
            <a:ext cx="228599" cy="1129633"/>
          </a:xfrm>
          <a:prstGeom prst="rightBrace">
            <a:avLst>
              <a:gd name="adj1" fmla="val 833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4" name="TextBox 13"/>
          <p:cNvSpPr txBox="1"/>
          <p:nvPr/>
        </p:nvSpPr>
        <p:spPr>
          <a:xfrm>
            <a:off x="2667000" y="1981200"/>
            <a:ext cx="115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Block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94488" y="1992868"/>
            <a:ext cx="115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Block </a:t>
            </a:r>
            <a:r>
              <a:rPr lang="en-US" dirty="0" err="1" smtClean="0"/>
              <a:t>t</a:t>
            </a:r>
            <a:endParaRPr lang="en-US" dirty="0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598613" y="4419600"/>
            <a:ext cx="2908300" cy="3302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635125" y="4864100"/>
            <a:ext cx="3784600" cy="393700"/>
          </a:xfrm>
          <a:prstGeom prst="rect">
            <a:avLst/>
          </a:prstGeom>
        </p:spPr>
      </p:pic>
      <p:sp>
        <p:nvSpPr>
          <p:cNvPr id="24" name="Right Brace 23"/>
          <p:cNvSpPr/>
          <p:nvPr/>
        </p:nvSpPr>
        <p:spPr>
          <a:xfrm>
            <a:off x="5562600" y="4038600"/>
            <a:ext cx="457200" cy="1371600"/>
          </a:xfrm>
          <a:prstGeom prst="rightBrace">
            <a:avLst>
              <a:gd name="adj1" fmla="val 8333"/>
              <a:gd name="adj2" fmla="val 494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241996" y="4301538"/>
            <a:ext cx="2140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Conditions of BET:</a:t>
            </a:r>
            <a:endParaRPr lang="en-US" sz="2200" dirty="0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6324600" y="4724400"/>
            <a:ext cx="2070100" cy="35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/>
      <p:bldP spid="15" grpId="0"/>
      <p:bldP spid="24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Majority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Y’s are independent</a:t>
            </a:r>
          </a:p>
          <a:p>
            <a:pPr lvl="1"/>
            <a:r>
              <a:rPr lang="en-US" dirty="0" smtClean="0"/>
              <a:t>    </a:t>
            </a:r>
          </a:p>
          <a:p>
            <a:pPr lvl="1"/>
            <a:r>
              <a:rPr lang="en-US" dirty="0" smtClean="0"/>
              <a:t>   </a:t>
            </a: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121615" y="1524000"/>
            <a:ext cx="7531100" cy="6096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598613" y="2971800"/>
            <a:ext cx="2908300" cy="3302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635125" y="3352800"/>
            <a:ext cx="3784600" cy="393700"/>
          </a:xfrm>
          <a:prstGeom prst="rect">
            <a:avLst/>
          </a:prstGeom>
        </p:spPr>
      </p:pic>
      <p:sp>
        <p:nvSpPr>
          <p:cNvPr id="24" name="Right Brace 23"/>
          <p:cNvSpPr/>
          <p:nvPr/>
        </p:nvSpPr>
        <p:spPr>
          <a:xfrm>
            <a:off x="5562600" y="2438400"/>
            <a:ext cx="457200" cy="1371600"/>
          </a:xfrm>
          <a:prstGeom prst="rightBrace">
            <a:avLst>
              <a:gd name="adj1" fmla="val 8333"/>
              <a:gd name="adj2" fmla="val 494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241996" y="2777538"/>
            <a:ext cx="2140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Conditions of BET:</a:t>
            </a:r>
            <a:endParaRPr lang="en-US" sz="2200" dirty="0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324600" y="3200400"/>
            <a:ext cx="2070100" cy="355600"/>
          </a:xfrm>
          <a:prstGeom prst="rect">
            <a:avLst/>
          </a:prstGeom>
        </p:spPr>
      </p:pic>
      <p:graphicFrame>
        <p:nvGraphicFramePr>
          <p:cNvPr id="17" name="Content Placeholder 5"/>
          <p:cNvGraphicFramePr>
            <a:graphicFrameLocks/>
          </p:cNvGraphicFramePr>
          <p:nvPr/>
        </p:nvGraphicFramePr>
        <p:xfrm>
          <a:off x="1066800" y="3992880"/>
          <a:ext cx="2895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Y’s </a:t>
                      </a:r>
                      <a:r>
                        <a:rPr lang="en-US" sz="2400" baseline="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First</a:t>
                      </a:r>
                      <a:r>
                        <a:rPr lang="en-US" sz="2400" baseline="0" dirty="0" smtClean="0"/>
                        <a:t> Four Moments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Content Placeholder 5"/>
          <p:cNvGraphicFramePr>
            <a:graphicFrameLocks/>
          </p:cNvGraphicFramePr>
          <p:nvPr/>
        </p:nvGraphicFramePr>
        <p:xfrm>
          <a:off x="5029200" y="3992880"/>
          <a:ext cx="3810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0"/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Blocks </a:t>
                      </a:r>
                      <a:r>
                        <a:rPr lang="en-US" sz="2400" baseline="0" dirty="0" smtClean="0"/>
                        <a:t>independent</a:t>
                      </a:r>
                      <a:endParaRPr lang="en-US" sz="2400" dirty="0"/>
                    </a:p>
                  </a:txBody>
                  <a:tcPr/>
                </a:tc>
              </a:tr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Each block 4-wise independent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Right Arrow 24"/>
          <p:cNvSpPr/>
          <p:nvPr/>
        </p:nvSpPr>
        <p:spPr>
          <a:xfrm>
            <a:off x="4267200" y="4315968"/>
            <a:ext cx="609600" cy="484632"/>
          </a:xfrm>
          <a:prstGeom prst="rightArrow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3"/>
          <p:cNvSpPr txBox="1">
            <a:spLocks/>
          </p:cNvSpPr>
          <p:nvPr/>
        </p:nvSpPr>
        <p:spPr>
          <a:xfrm>
            <a:off x="1828800" y="5257800"/>
            <a:ext cx="6400800" cy="137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Proof still works: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Randomness used:</a:t>
            </a:r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4381500" y="5892800"/>
            <a:ext cx="3619500" cy="3556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4330700" y="5410200"/>
            <a:ext cx="3060700" cy="34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4" grpId="0" animBg="1"/>
      <p:bldP spid="27" grpId="0"/>
      <p:bldP spid="25" grpId="0" animBg="1"/>
      <p:bldP spid="2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Regular </a:t>
            </a:r>
            <a:r>
              <a:rPr lang="en-US" dirty="0" err="1" smtClean="0"/>
              <a:t>Halfspaces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752600"/>
            <a:ext cx="7772400" cy="4457700"/>
          </a:xfrm>
        </p:spPr>
        <p:txBody>
          <a:bodyPr>
            <a:normAutofit/>
          </a:bodyPr>
          <a:lstStyle/>
          <a:p>
            <a:r>
              <a:rPr lang="en-US" dirty="0" smtClean="0"/>
              <a:t>Problem for general regular: weights skewed in a block</a:t>
            </a:r>
          </a:p>
          <a:p>
            <a:pPr lvl="1"/>
            <a:r>
              <a:rPr lang="en-US" dirty="0" smtClean="0"/>
              <a:t>Example:       </a:t>
            </a:r>
          </a:p>
          <a:p>
            <a:r>
              <a:rPr lang="en-US" dirty="0" smtClean="0"/>
              <a:t>Solution: partition into blocks at random </a:t>
            </a:r>
          </a:p>
          <a:p>
            <a:pPr lvl="1"/>
            <a:r>
              <a:rPr lang="en-US" dirty="0" smtClean="0"/>
              <a:t>Analysis reduces to the case of majorities.</a:t>
            </a:r>
          </a:p>
          <a:p>
            <a:pPr lvl="1"/>
            <a:r>
              <a:rPr lang="en-US" dirty="0" smtClean="0"/>
              <a:t>Enough to use </a:t>
            </a:r>
            <a:r>
              <a:rPr lang="en-US" dirty="0" err="1" smtClean="0"/>
              <a:t>pairwise</a:t>
            </a:r>
            <a:r>
              <a:rPr lang="en-US" dirty="0" smtClean="0"/>
              <a:t>-independent hash functions.</a:t>
            </a:r>
          </a:p>
          <a:p>
            <a:r>
              <a:rPr lang="en-US" dirty="0" smtClean="0"/>
              <a:t>Some notation: </a:t>
            </a:r>
          </a:p>
          <a:p>
            <a:pPr lvl="1"/>
            <a:r>
              <a:rPr lang="en-US" dirty="0" smtClean="0"/>
              <a:t>Hash family</a:t>
            </a:r>
          </a:p>
          <a:p>
            <a:pPr lvl="1"/>
            <a:r>
              <a:rPr lang="en-US" dirty="0" smtClean="0"/>
              <a:t> 4-wise independent generator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705100" y="2349500"/>
            <a:ext cx="4000500" cy="317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895600" y="4599432"/>
            <a:ext cx="24765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991100" y="5010912"/>
            <a:ext cx="31623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Generator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967833" y="2756011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25033" y="2756011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82233" y="2756011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flipH="1">
            <a:off x="4267995" y="2757595"/>
            <a:ext cx="902036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41631" y="2758382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10795" y="2757595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53595" y="2757595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Trapezoid 28"/>
          <p:cNvSpPr/>
          <p:nvPr/>
        </p:nvSpPr>
        <p:spPr>
          <a:xfrm flipV="1">
            <a:off x="3339433" y="4545192"/>
            <a:ext cx="914400" cy="766385"/>
          </a:xfrm>
          <a:prstGeom prst="trapezoi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rapezoid 33"/>
          <p:cNvSpPr/>
          <p:nvPr/>
        </p:nvSpPr>
        <p:spPr>
          <a:xfrm flipV="1">
            <a:off x="5941968" y="4545988"/>
            <a:ext cx="914400" cy="766385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rapezoid 37"/>
          <p:cNvSpPr/>
          <p:nvPr/>
        </p:nvSpPr>
        <p:spPr>
          <a:xfrm flipV="1">
            <a:off x="2130928" y="4545192"/>
            <a:ext cx="914400" cy="766385"/>
          </a:xfrm>
          <a:prstGeom prst="trapezoid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16" idx="2"/>
          </p:cNvCxnSpPr>
          <p:nvPr/>
        </p:nvCxnSpPr>
        <p:spPr>
          <a:xfrm rot="16200000" flipH="1">
            <a:off x="1644345" y="3765298"/>
            <a:ext cx="1332775" cy="2285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5400000">
            <a:off x="2239240" y="3687757"/>
            <a:ext cx="1332779" cy="3836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16200000" flipH="1">
            <a:off x="2975903" y="3831404"/>
            <a:ext cx="1331983" cy="95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5400000">
            <a:off x="3345872" y="3879198"/>
            <a:ext cx="1331987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10800000" flipV="1">
            <a:off x="2882233" y="3213997"/>
            <a:ext cx="2502236" cy="1331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7550484" y="3755271"/>
            <a:ext cx="203200" cy="279400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170031" y="2758382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flipH="1">
            <a:off x="5639595" y="2758382"/>
            <a:ext cx="902036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967833" y="2755219"/>
            <a:ext cx="4572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82233" y="2755219"/>
            <a:ext cx="4572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170031" y="2757590"/>
            <a:ext cx="4572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96633" y="2758382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39433" y="2758382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425032" y="2756798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3" name="Right Brace 82"/>
          <p:cNvSpPr/>
          <p:nvPr/>
        </p:nvSpPr>
        <p:spPr>
          <a:xfrm rot="16200000">
            <a:off x="2397628" y="3779305"/>
            <a:ext cx="403728" cy="1129633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85" name="Picture 8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176382" y="3679071"/>
            <a:ext cx="876300" cy="3556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</p:spPr>
      </p:pic>
      <p:sp>
        <p:nvSpPr>
          <p:cNvPr id="95" name="TextBox 94"/>
          <p:cNvSpPr txBox="1"/>
          <p:nvPr/>
        </p:nvSpPr>
        <p:spPr>
          <a:xfrm>
            <a:off x="2451768" y="4694808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3638885" y="4694808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97" name="TextBox 96"/>
          <p:cNvSpPr txBox="1"/>
          <p:nvPr/>
        </p:nvSpPr>
        <p:spPr>
          <a:xfrm>
            <a:off x="6226138" y="4694808"/>
            <a:ext cx="2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endParaRPr lang="en-US" sz="2000" dirty="0"/>
          </a:p>
        </p:txBody>
      </p:sp>
      <p:pic>
        <p:nvPicPr>
          <p:cNvPr id="99" name="Picture 9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282699" y="1553746"/>
            <a:ext cx="3937000" cy="3429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 flipH="1">
            <a:off x="4248945" y="2754414"/>
            <a:ext cx="902036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41632" y="2756793"/>
            <a:ext cx="457200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Trapezoid 44"/>
          <p:cNvSpPr/>
          <p:nvPr/>
        </p:nvSpPr>
        <p:spPr>
          <a:xfrm flipV="1">
            <a:off x="3339434" y="4543603"/>
            <a:ext cx="914400" cy="766385"/>
          </a:xfrm>
          <a:prstGeom prst="trapezoi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rapezoid 45"/>
          <p:cNvSpPr/>
          <p:nvPr/>
        </p:nvSpPr>
        <p:spPr>
          <a:xfrm flipV="1">
            <a:off x="5941968" y="4543600"/>
            <a:ext cx="914400" cy="766385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 flipH="1">
            <a:off x="2975904" y="3829815"/>
            <a:ext cx="1331983" cy="95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>
            <a:off x="3345873" y="3877609"/>
            <a:ext cx="1331987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 flipH="1">
            <a:off x="5639596" y="2756793"/>
            <a:ext cx="902036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96634" y="2756793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339434" y="2756793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425033" y="2755209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38886" y="4693219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6226139" y="4693219"/>
            <a:ext cx="2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endParaRPr lang="en-US" sz="2000" dirty="0"/>
          </a:p>
        </p:txBody>
      </p:sp>
      <p:sp>
        <p:nvSpPr>
          <p:cNvPr id="61" name="Right Brace 60"/>
          <p:cNvSpPr/>
          <p:nvPr/>
        </p:nvSpPr>
        <p:spPr>
          <a:xfrm rot="16200000">
            <a:off x="3608931" y="3779305"/>
            <a:ext cx="403728" cy="1129633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62" name="Picture 6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3372645" y="3679071"/>
            <a:ext cx="876300" cy="355600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  <p:cxnSp>
        <p:nvCxnSpPr>
          <p:cNvPr id="87" name="Straight Arrow Connector 86"/>
          <p:cNvCxnSpPr/>
          <p:nvPr/>
        </p:nvCxnSpPr>
        <p:spPr>
          <a:xfrm rot="5400000">
            <a:off x="5973661" y="3752849"/>
            <a:ext cx="1334374" cy="2519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538200" y="2764589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rot="5400000">
            <a:off x="5972072" y="3752849"/>
            <a:ext cx="1334374" cy="2519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551568" y="2764589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" name="Picture 10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5941968" y="3691771"/>
            <a:ext cx="838200" cy="342900"/>
          </a:xfrm>
          <a:prstGeom prst="rect">
            <a:avLst/>
          </a:prstGeom>
          <a:solidFill>
            <a:schemeClr val="accent1">
              <a:lumMod val="60000"/>
              <a:lumOff val="40000"/>
              <a:alpha val="90000"/>
            </a:schemeClr>
          </a:solidFill>
        </p:spPr>
      </p:pic>
      <p:sp>
        <p:nvSpPr>
          <p:cNvPr id="103" name="Right Brace 102"/>
          <p:cNvSpPr/>
          <p:nvPr/>
        </p:nvSpPr>
        <p:spPr>
          <a:xfrm rot="16200000">
            <a:off x="6160291" y="3776919"/>
            <a:ext cx="403728" cy="1129633"/>
          </a:xfrm>
          <a:prstGeom prst="rightBrac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105" name="Picture 10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1314789" y="2051050"/>
            <a:ext cx="4749800" cy="355600"/>
          </a:xfrm>
          <a:prstGeom prst="rect">
            <a:avLst/>
          </a:prstGeom>
        </p:spPr>
      </p:pic>
      <p:sp>
        <p:nvSpPr>
          <p:cNvPr id="63" name="Slide Number Placeholder 6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5" name="Picture 6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282699" y="2012950"/>
            <a:ext cx="4927600" cy="39370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971800" y="5486400"/>
            <a:ext cx="1660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Randomness: </a:t>
            </a:r>
            <a:endParaRPr lang="en-US" sz="2400" dirty="0"/>
          </a:p>
        </p:txBody>
      </p:sp>
      <p:pic>
        <p:nvPicPr>
          <p:cNvPr id="68" name="Picture 6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4637755" y="5562600"/>
            <a:ext cx="1485900" cy="35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9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9" dur="indefinite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9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2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6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4" grpId="0" animBg="1"/>
      <p:bldP spid="34" grpId="1" animBg="1"/>
      <p:bldP spid="34" grpId="2" animBg="1"/>
      <p:bldP spid="38" grpId="0" animBg="1"/>
      <p:bldP spid="74" grpId="1" animBg="1"/>
      <p:bldP spid="76" grpId="1" animBg="1"/>
      <p:bldP spid="77" grpId="0" animBg="1"/>
      <p:bldP spid="78" grpId="0" animBg="1"/>
      <p:bldP spid="79" grpId="0" animBg="1"/>
      <p:bldP spid="80" grpId="1" animBg="1"/>
      <p:bldP spid="80" grpId="2" animBg="1"/>
      <p:bldP spid="81" grpId="1" animBg="1"/>
      <p:bldP spid="81" grpId="2" animBg="1"/>
      <p:bldP spid="82" grpId="0" animBg="1"/>
      <p:bldP spid="82" grpId="1" animBg="1"/>
      <p:bldP spid="95" grpId="0"/>
      <p:bldP spid="96" grpId="0"/>
      <p:bldP spid="96" grpId="1"/>
      <p:bldP spid="97" grpId="0"/>
      <p:bldP spid="97" grpId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6" grpId="0" animBg="1"/>
      <p:bldP spid="57" grpId="0"/>
      <p:bldP spid="57" grpId="1"/>
      <p:bldP spid="60" grpId="0"/>
      <p:bldP spid="60" grpId="1"/>
      <p:bldP spid="90" grpId="0" animBg="1"/>
      <p:bldP spid="90" grpId="1" animBg="1"/>
      <p:bldP spid="101" grpId="0" animBg="1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for Regular </a:t>
            </a:r>
            <a:r>
              <a:rPr lang="en-US" dirty="0" err="1" smtClean="0"/>
              <a:t>Halfspaces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41136" y="1554744"/>
            <a:ext cx="7772400" cy="45720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rapezoid 3"/>
          <p:cNvSpPr/>
          <p:nvPr/>
        </p:nvSpPr>
        <p:spPr>
          <a:xfrm flipV="1">
            <a:off x="3653906" y="3394764"/>
            <a:ext cx="914400" cy="766385"/>
          </a:xfrm>
          <a:prstGeom prst="trapezoid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rapezoid 4"/>
          <p:cNvSpPr/>
          <p:nvPr/>
        </p:nvSpPr>
        <p:spPr>
          <a:xfrm flipV="1">
            <a:off x="2445401" y="3394764"/>
            <a:ext cx="914400" cy="766385"/>
          </a:xfrm>
          <a:prstGeom prst="trapezoid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16200000" flipH="1">
            <a:off x="1958818" y="2614870"/>
            <a:ext cx="1332775" cy="22859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>
            <a:off x="2553713" y="2537329"/>
            <a:ext cx="1332779" cy="38367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V="1">
            <a:off x="3196706" y="2063569"/>
            <a:ext cx="2502236" cy="133119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282306" y="1604791"/>
            <a:ext cx="4572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x1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96706" y="1604791"/>
            <a:ext cx="4572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84504" y="1607162"/>
            <a:ext cx="4572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16200000">
            <a:off x="2712101" y="2628877"/>
            <a:ext cx="403728" cy="1129633"/>
          </a:xfrm>
          <a:prstGeom prst="rightBrac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13" name="Picture 1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490855" y="2528643"/>
            <a:ext cx="876300" cy="3556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</p:spPr>
      </p:pic>
      <p:sp>
        <p:nvSpPr>
          <p:cNvPr id="14" name="TextBox 13"/>
          <p:cNvSpPr txBox="1"/>
          <p:nvPr/>
        </p:nvSpPr>
        <p:spPr>
          <a:xfrm>
            <a:off x="2739506" y="3541207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 flipH="1">
            <a:off x="4582469" y="1605578"/>
            <a:ext cx="902036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rapezoid 15"/>
          <p:cNvSpPr/>
          <p:nvPr/>
        </p:nvSpPr>
        <p:spPr>
          <a:xfrm flipV="1">
            <a:off x="6223318" y="3393175"/>
            <a:ext cx="914400" cy="766385"/>
          </a:xfrm>
          <a:prstGeom prst="trapezoi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16200000" flipH="1">
            <a:off x="3290377" y="2679387"/>
            <a:ext cx="1331983" cy="955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3660346" y="2727181"/>
            <a:ext cx="1331987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flipH="1">
            <a:off x="5954069" y="1606365"/>
            <a:ext cx="902036" cy="457200"/>
          </a:xfrm>
          <a:prstGeom prst="rect">
            <a:avLst/>
          </a:prstGeom>
          <a:solidFill>
            <a:srgbClr val="3366FF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…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11107" y="1606365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x5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53907" y="1606365"/>
            <a:ext cx="457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39506" y="1604781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x2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53360" y="3539618"/>
            <a:ext cx="288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6540612" y="3542791"/>
            <a:ext cx="288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t</a:t>
            </a:r>
            <a:endParaRPr lang="en-US" sz="2000" dirty="0"/>
          </a:p>
        </p:txBody>
      </p:sp>
      <p:sp>
        <p:nvSpPr>
          <p:cNvPr id="25" name="Right Brace 24"/>
          <p:cNvSpPr/>
          <p:nvPr/>
        </p:nvSpPr>
        <p:spPr>
          <a:xfrm rot="16200000">
            <a:off x="3923404" y="2628877"/>
            <a:ext cx="403728" cy="1129633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26" name="Picture 2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687118" y="2528643"/>
            <a:ext cx="876300" cy="355600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</p:pic>
      <p:cxnSp>
        <p:nvCxnSpPr>
          <p:cNvPr id="27" name="Straight Arrow Connector 26"/>
          <p:cNvCxnSpPr/>
          <p:nvPr/>
        </p:nvCxnSpPr>
        <p:spPr>
          <a:xfrm rot="5400000">
            <a:off x="6286545" y="2602421"/>
            <a:ext cx="1334374" cy="25190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851084" y="1603986"/>
            <a:ext cx="457200" cy="457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xn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9" name="Picture 2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256441" y="2541343"/>
            <a:ext cx="838200" cy="342900"/>
          </a:xfrm>
          <a:prstGeom prst="rect">
            <a:avLst/>
          </a:prstGeom>
          <a:solidFill>
            <a:schemeClr val="accent1">
              <a:lumMod val="60000"/>
              <a:lumOff val="40000"/>
              <a:alpha val="90000"/>
            </a:schemeClr>
          </a:solidFill>
        </p:spPr>
      </p:pic>
      <p:sp>
        <p:nvSpPr>
          <p:cNvPr id="30" name="Right Brace 29"/>
          <p:cNvSpPr/>
          <p:nvPr/>
        </p:nvSpPr>
        <p:spPr>
          <a:xfrm rot="16200000">
            <a:off x="6474764" y="2626491"/>
            <a:ext cx="403728" cy="1129633"/>
          </a:xfrm>
          <a:prstGeom prst="rightBrac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pic>
        <p:nvPicPr>
          <p:cNvPr id="31" name="Picture 3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488255" y="2535602"/>
            <a:ext cx="7239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349851" y="2648318"/>
            <a:ext cx="215900" cy="88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3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1800043" y="2535602"/>
            <a:ext cx="1638300" cy="3175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34" name="Picture 3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3677214" y="2526077"/>
            <a:ext cx="1638300" cy="3175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6188631" y="2526077"/>
            <a:ext cx="1587500" cy="3175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3466875" y="2602532"/>
            <a:ext cx="1778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5607496" y="2673718"/>
            <a:ext cx="254000" cy="38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5368986" y="2603868"/>
            <a:ext cx="1778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5954069" y="2602532"/>
            <a:ext cx="177800" cy="1778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tretch>
                <a:fillRect/>
              </a:stretch>
            </p:blipFill>
          </mc:Choice>
          <mc:Fallback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2770664" y="4377106"/>
            <a:ext cx="342900" cy="355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4"/>
              <a:stretch>
                <a:fillRect/>
              </a:stretch>
            </p:blipFill>
          </mc:Choice>
          <mc:Fallback>
            <p:blipFill>
              <a:blip r:embed="rId25"/>
              <a:stretch>
                <a:fillRect/>
              </a:stretch>
            </p:blipFill>
          </mc:Fallback>
        </mc:AlternateContent>
        <p:spPr>
          <a:xfrm>
            <a:off x="3927951" y="4364406"/>
            <a:ext cx="355600" cy="355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6"/>
              <a:stretch>
                <a:fillRect/>
              </a:stretch>
            </p:blipFill>
          </mc:Choice>
          <mc:Fallback>
            <p:blipFill>
              <a:blip r:embed="rId27"/>
              <a:stretch>
                <a:fillRect/>
              </a:stretch>
            </p:blipFill>
          </mc:Fallback>
        </mc:AlternateContent>
        <p:spPr>
          <a:xfrm>
            <a:off x="6574314" y="4343768"/>
            <a:ext cx="330200" cy="342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8"/>
              <a:stretch>
                <a:fillRect/>
              </a:stretch>
            </p:blipFill>
          </mc:Choice>
          <mc:Fallback>
            <p:blipFill>
              <a:blip r:embed="rId29"/>
              <a:stretch>
                <a:fillRect/>
              </a:stretch>
            </p:blipFill>
          </mc:Fallback>
        </mc:AlternateContent>
        <p:spPr>
          <a:xfrm>
            <a:off x="841851" y="4377106"/>
            <a:ext cx="723900" cy="3175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0"/>
              <a:stretch>
                <a:fillRect/>
              </a:stretch>
            </p:blipFill>
          </mc:Choice>
          <mc:Fallback>
            <p:blipFill>
              <a:blip r:embed="rId31"/>
              <a:stretch>
                <a:fillRect/>
              </a:stretch>
            </p:blipFill>
          </mc:Fallback>
        </mc:AlternateContent>
        <p:spPr>
          <a:xfrm>
            <a:off x="1981676" y="4515218"/>
            <a:ext cx="215900" cy="88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2"/>
              <a:stretch>
                <a:fillRect/>
              </a:stretch>
            </p:blipFill>
          </mc:Choice>
          <mc:Fallback>
            <p:blipFill>
              <a:blip r:embed="rId33"/>
              <a:stretch>
                <a:fillRect/>
              </a:stretch>
            </p:blipFill>
          </mc:Fallback>
        </mc:AlternateContent>
        <p:spPr>
          <a:xfrm>
            <a:off x="3396139" y="4446956"/>
            <a:ext cx="215900" cy="215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2"/>
              <a:stretch>
                <a:fillRect/>
              </a:stretch>
            </p:blipFill>
          </mc:Choice>
          <mc:Fallback>
            <p:blipFill>
              <a:blip r:embed="rId33"/>
              <a:stretch>
                <a:fillRect/>
              </a:stretch>
            </p:blipFill>
          </mc:Fallback>
        </mc:AlternateContent>
        <p:spPr>
          <a:xfrm>
            <a:off x="4563418" y="4421556"/>
            <a:ext cx="215900" cy="215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2"/>
              <a:stretch>
                <a:fillRect/>
              </a:stretch>
            </p:blipFill>
          </mc:Choice>
          <mc:Fallback>
            <p:blipFill>
              <a:blip r:embed="rId33"/>
              <a:stretch>
                <a:fillRect/>
              </a:stretch>
            </p:blipFill>
          </mc:Fallback>
        </mc:AlternateContent>
        <p:spPr>
          <a:xfrm>
            <a:off x="6216762" y="4421556"/>
            <a:ext cx="215900" cy="215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8" name="Picture 4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4"/>
              <a:stretch>
                <a:fillRect/>
              </a:stretch>
            </p:blipFill>
          </mc:Choice>
          <mc:Fallback>
            <p:blipFill>
              <a:blip r:embed="rId35"/>
              <a:stretch>
                <a:fillRect/>
              </a:stretch>
            </p:blipFill>
          </mc:Fallback>
        </mc:AlternateContent>
        <p:spPr>
          <a:xfrm>
            <a:off x="5270976" y="4529506"/>
            <a:ext cx="317500" cy="50800"/>
          </a:xfrm>
          <a:prstGeom prst="rect">
            <a:avLst/>
          </a:prstGeom>
        </p:spPr>
      </p:pic>
      <p:sp>
        <p:nvSpPr>
          <p:cNvPr id="49" name="Left Brace 48"/>
          <p:cNvSpPr/>
          <p:nvPr/>
        </p:nvSpPr>
        <p:spPr>
          <a:xfrm rot="16200000">
            <a:off x="4687696" y="2883568"/>
            <a:ext cx="299785" cy="4133850"/>
          </a:xfrm>
          <a:prstGeom prst="leftBrace">
            <a:avLst>
              <a:gd name="adj1" fmla="val 510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2506880" y="5181600"/>
            <a:ext cx="4732120" cy="1218449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For fixed </a:t>
            </a:r>
            <a:r>
              <a:rPr lang="en-US" sz="2400" dirty="0" err="1" smtClean="0">
                <a:solidFill>
                  <a:schemeClr val="tx1"/>
                </a:solidFill>
              </a:rPr>
              <a:t>h</a:t>
            </a:r>
            <a:r>
              <a:rPr lang="en-US" sz="2400" dirty="0" smtClean="0">
                <a:solidFill>
                  <a:schemeClr val="tx1"/>
                </a:solidFill>
              </a:rPr>
              <a:t>,      are independent.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For random </a:t>
            </a:r>
            <a:r>
              <a:rPr lang="en-US" sz="2400" dirty="0" err="1" smtClean="0">
                <a:solidFill>
                  <a:schemeClr val="tx1"/>
                </a:solidFill>
              </a:rPr>
              <a:t>h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Analysis same as for majorities.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5" name="Picture 5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6"/>
              <a:stretch>
                <a:fillRect/>
              </a:stretch>
            </p:blipFill>
          </mc:Choice>
          <mc:Fallback>
            <p:blipFill>
              <a:blip r:embed="rId37"/>
              <a:stretch>
                <a:fillRect/>
              </a:stretch>
            </p:blipFill>
          </mc:Fallback>
        </mc:AlternateContent>
        <p:spPr>
          <a:xfrm>
            <a:off x="4343400" y="5675313"/>
            <a:ext cx="2298700" cy="2921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8"/>
              <a:stretch>
                <a:fillRect/>
              </a:stretch>
            </p:blipFill>
          </mc:Choice>
          <mc:Fallback>
            <p:blipFill>
              <a:blip r:embed="rId39"/>
              <a:stretch>
                <a:fillRect/>
              </a:stretch>
            </p:blipFill>
          </mc:Fallback>
        </mc:AlternateContent>
        <p:spPr>
          <a:xfrm>
            <a:off x="4000500" y="5321300"/>
            <a:ext cx="2667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600200" y="4953000"/>
            <a:ext cx="6096000" cy="1181100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Halfspaces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828800"/>
            <a:ext cx="6858000" cy="4381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PRGs</a:t>
            </a:r>
            <a:r>
              <a:rPr lang="en-US" dirty="0" smtClean="0"/>
              <a:t> for Regular </a:t>
            </a:r>
            <a:r>
              <a:rPr lang="en-US" dirty="0" err="1" smtClean="0"/>
              <a:t>halfspaces</a:t>
            </a:r>
            <a:endParaRPr lang="en-US" dirty="0" smtClean="0"/>
          </a:p>
          <a:p>
            <a:pPr lvl="1"/>
            <a:r>
              <a:rPr lang="en-US" dirty="0" smtClean="0"/>
              <a:t>Limited dependence and Hashing</a:t>
            </a:r>
          </a:p>
          <a:p>
            <a:pPr lvl="1"/>
            <a:r>
              <a:rPr lang="en-US" dirty="0" smtClean="0"/>
              <a:t>Berry-</a:t>
            </a:r>
            <a:r>
              <a:rPr lang="en-US" dirty="0" err="1" smtClean="0"/>
              <a:t>Esseen</a:t>
            </a:r>
            <a:r>
              <a:rPr lang="en-US" dirty="0" smtClean="0"/>
              <a:t> theorem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2. Reduce arbitrary </a:t>
            </a:r>
            <a:r>
              <a:rPr lang="en-US" dirty="0" err="1" smtClean="0"/>
              <a:t>halfspaces</a:t>
            </a:r>
            <a:r>
              <a:rPr lang="en-US" dirty="0" smtClean="0"/>
              <a:t> to regular case</a:t>
            </a:r>
          </a:p>
          <a:p>
            <a:pPr lvl="1"/>
            <a:r>
              <a:rPr lang="en-US" dirty="0" smtClean="0"/>
              <a:t>Regularity lemmas and bounded independence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3. </a:t>
            </a:r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logspace</a:t>
            </a:r>
            <a:r>
              <a:rPr lang="en-US" dirty="0" smtClean="0"/>
              <a:t> machines fool </a:t>
            </a:r>
            <a:r>
              <a:rPr lang="en-US" dirty="0" err="1" smtClean="0"/>
              <a:t>halfspaces</a:t>
            </a:r>
            <a:endParaRPr lang="en-US" dirty="0" smtClean="0"/>
          </a:p>
          <a:p>
            <a:pPr lvl="1"/>
            <a:r>
              <a:rPr lang="en-US" dirty="0" smtClean="0"/>
              <a:t>More general ‘monotone trick’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57200" y="2050606"/>
            <a:ext cx="978408" cy="235394"/>
          </a:xfrm>
          <a:prstGeom prst="right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00200" y="3276600"/>
            <a:ext cx="6096000" cy="1600438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2. Reduction to regular case (</a:t>
            </a:r>
            <a:r>
              <a:rPr lang="en-US" sz="2600" dirty="0" err="1" smtClean="0"/>
              <a:t>Servedio</a:t>
            </a:r>
            <a:r>
              <a:rPr lang="en-US" sz="2600" dirty="0" smtClean="0"/>
              <a:t>, DGJSV):</a:t>
            </a:r>
          </a:p>
          <a:p>
            <a:pPr lvl="1">
              <a:buFont typeface="Wingdings" charset="2"/>
              <a:buChar char="Ø"/>
            </a:pPr>
            <a:r>
              <a:rPr lang="en-US" sz="2400" dirty="0" err="1" smtClean="0"/>
              <a:t>Halfspace</a:t>
            </a:r>
            <a:r>
              <a:rPr lang="en-US" sz="2400" dirty="0" smtClean="0"/>
              <a:t> is regular – use previous analysis</a:t>
            </a:r>
          </a:p>
          <a:p>
            <a:pPr lvl="1">
              <a:buFont typeface="Wingdings" charset="2"/>
              <a:buChar char="Ø"/>
            </a:pPr>
            <a:r>
              <a:rPr lang="en-US" sz="2400" dirty="0" err="1" smtClean="0"/>
              <a:t>Halfspace</a:t>
            </a:r>
            <a:r>
              <a:rPr lang="en-US" sz="2400" dirty="0" smtClean="0"/>
              <a:t> depends only on few variables – use bounded independence.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57200" y="3803206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57200" y="5105400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</a:t>
            </a:r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PTFs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219200" y="1524000"/>
            <a:ext cx="6858000" cy="4381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PRGs</a:t>
            </a:r>
            <a:r>
              <a:rPr lang="en-US" dirty="0" smtClean="0"/>
              <a:t> for regular </a:t>
            </a:r>
            <a:r>
              <a:rPr lang="en-US" dirty="0" err="1" smtClean="0"/>
              <a:t>PTFs</a:t>
            </a:r>
            <a:endParaRPr lang="en-US" dirty="0" smtClean="0"/>
          </a:p>
          <a:p>
            <a:pPr lvl="1"/>
            <a:r>
              <a:rPr lang="en-US" smtClean="0"/>
              <a:t>Limited independence </a:t>
            </a:r>
            <a:r>
              <a:rPr lang="en-US" dirty="0" smtClean="0"/>
              <a:t>and hashing</a:t>
            </a:r>
          </a:p>
          <a:p>
            <a:pPr lvl="1"/>
            <a:r>
              <a:rPr lang="en-US" dirty="0" smtClean="0"/>
              <a:t>Invariance principle of </a:t>
            </a:r>
            <a:r>
              <a:rPr lang="en-US" dirty="0" err="1" smtClean="0"/>
              <a:t>Mossel</a:t>
            </a:r>
            <a:r>
              <a:rPr lang="en-US" dirty="0" smtClean="0"/>
              <a:t> et al. [MOO05]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2. Reduce arbitrary </a:t>
            </a:r>
            <a:r>
              <a:rPr lang="en-US" dirty="0" err="1" smtClean="0"/>
              <a:t>PTFs</a:t>
            </a:r>
            <a:r>
              <a:rPr lang="en-US" dirty="0" smtClean="0"/>
              <a:t> to regular </a:t>
            </a:r>
            <a:r>
              <a:rPr lang="en-US" dirty="0" err="1" smtClean="0"/>
              <a:t>PTFs</a:t>
            </a:r>
            <a:endParaRPr lang="en-US" dirty="0" smtClean="0"/>
          </a:p>
          <a:p>
            <a:pPr lvl="1"/>
            <a:r>
              <a:rPr lang="en-US" dirty="0" smtClean="0"/>
              <a:t>Regularity lemmas of </a:t>
            </a:r>
            <a:r>
              <a:rPr lang="en-US" dirty="0" err="1" smtClean="0"/>
              <a:t>Diakonikolas</a:t>
            </a:r>
            <a:r>
              <a:rPr lang="en-US" dirty="0" smtClean="0"/>
              <a:t> et al. [DTSW09], </a:t>
            </a:r>
            <a:r>
              <a:rPr lang="en-US" dirty="0" err="1" smtClean="0"/>
              <a:t>Harsha</a:t>
            </a:r>
            <a:r>
              <a:rPr lang="en-US" dirty="0" smtClean="0"/>
              <a:t>, </a:t>
            </a:r>
            <a:r>
              <a:rPr lang="en-US" dirty="0" err="1" smtClean="0"/>
              <a:t>Klivans</a:t>
            </a:r>
            <a:r>
              <a:rPr lang="en-US" dirty="0" smtClean="0"/>
              <a:t>, M. [HKM09]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95400" y="2926140"/>
            <a:ext cx="6096000" cy="156966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Same generator with stronger           .</a:t>
            </a:r>
          </a:p>
          <a:p>
            <a:r>
              <a:rPr lang="en-US" sz="2400" dirty="0" smtClean="0"/>
              <a:t>Analysis more complicated: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Cannot use invariance principle as black box</a:t>
            </a:r>
          </a:p>
          <a:p>
            <a:pPr lvl="1">
              <a:buFont typeface="Wingdings" charset="2"/>
              <a:buChar char="Ø"/>
            </a:pPr>
            <a:r>
              <a:rPr lang="en-US" sz="2400" dirty="0" smtClean="0"/>
              <a:t>New ‘</a:t>
            </a:r>
            <a:r>
              <a:rPr lang="en-US" sz="2400" dirty="0" err="1" smtClean="0"/>
              <a:t>blockwise</a:t>
            </a:r>
            <a:r>
              <a:rPr lang="en-US" sz="2400" dirty="0" smtClean="0"/>
              <a:t>’ hybrid argument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724400" y="3094415"/>
            <a:ext cx="635000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Threshold 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Content Placeholder 4" descr="Paraboloid_rotacni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46780" r="-46780"/>
          <a:stretch>
            <a:fillRect/>
          </a:stretch>
        </p:blipFill>
        <p:spPr>
          <a:xfrm>
            <a:off x="3440748" y="2209800"/>
            <a:ext cx="5440680" cy="3657600"/>
          </a:xfr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990600" y="1981200"/>
            <a:ext cx="3200400" cy="7871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4400" y="4307176"/>
            <a:ext cx="412089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Applications</a:t>
            </a:r>
            <a:r>
              <a:rPr lang="en-US" sz="2400" dirty="0" smtClean="0"/>
              <a:t>: Complexity theory, learning theory, voting theory, quantum computing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Once Branching Programs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85800" y="2047450"/>
            <a:ext cx="3092454" cy="3591350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Layered directed graph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    vertices per layer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Edges between consecutive layers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Edges labeled </a:t>
            </a: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</a:rPr>
              <a:t>Input</a:t>
            </a:r>
            <a:r>
              <a:rPr lang="en-US" sz="2400" dirty="0" smtClean="0"/>
              <a:t>: </a:t>
            </a:r>
          </a:p>
          <a:p>
            <a:pPr>
              <a:buFont typeface="Arial"/>
              <a:buChar char="•"/>
            </a:pPr>
            <a:r>
              <a:rPr lang="en-US" sz="2400" dirty="0" smtClean="0">
                <a:solidFill>
                  <a:srgbClr val="008000"/>
                </a:solidFill>
              </a:rPr>
              <a:t>Output</a:t>
            </a:r>
            <a:r>
              <a:rPr lang="en-US" sz="2400" dirty="0" smtClean="0"/>
              <a:t>: Label of final vertex reached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035054" y="2534812"/>
            <a:ext cx="3048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752600" y="4287412"/>
            <a:ext cx="1536700" cy="3175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058414" y="1963119"/>
            <a:ext cx="705687" cy="3447081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3761" y="240611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363761" y="28413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63761" y="49175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302801" y="3485428"/>
            <a:ext cx="304800" cy="292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389491" y="3133628"/>
            <a:ext cx="38100" cy="279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375686" y="4064723"/>
            <a:ext cx="38100" cy="27940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5618912" y="1963119"/>
            <a:ext cx="705687" cy="3447081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924259" y="240611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24259" y="28413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24259" y="49175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5949989" y="3133628"/>
            <a:ext cx="38100" cy="2794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5936184" y="4064723"/>
            <a:ext cx="38100" cy="27940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7140533" y="1963119"/>
            <a:ext cx="705687" cy="3447081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45880" y="240611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445880" y="28413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445880" y="49175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7471610" y="3133628"/>
            <a:ext cx="38100" cy="279400"/>
          </a:xfrm>
          <a:prstGeom prst="rect">
            <a:avLst/>
          </a:prstGeom>
        </p:spPr>
      </p:pic>
      <p:pic>
        <p:nvPicPr>
          <p:cNvPr id="32" name="Picture 3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7457805" y="4064723"/>
            <a:ext cx="38100" cy="2794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144997" y="3576935"/>
            <a:ext cx="124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 layers</a:t>
            </a:r>
            <a:endParaRPr lang="en-US" sz="2400" dirty="0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565899" y="3325572"/>
            <a:ext cx="368300" cy="508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4469006" y="2475140"/>
            <a:ext cx="1469058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455201" y="2507867"/>
            <a:ext cx="1469058" cy="9107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Arc 44"/>
          <p:cNvSpPr/>
          <p:nvPr/>
        </p:nvSpPr>
        <p:spPr>
          <a:xfrm>
            <a:off x="4400526" y="2378497"/>
            <a:ext cx="539483" cy="526715"/>
          </a:xfrm>
          <a:prstGeom prst="arc">
            <a:avLst>
              <a:gd name="adj1" fmla="val 17418844"/>
              <a:gd name="adj2" fmla="val 3871257"/>
            </a:avLst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4990185" y="2514503"/>
            <a:ext cx="762000" cy="304800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8153948" y="2966654"/>
            <a:ext cx="609052" cy="1377470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14340" y="336730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432450" y="3945671"/>
            <a:ext cx="91440" cy="9144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5416420" y="5638800"/>
            <a:ext cx="2120900" cy="3175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2622554" y="3855612"/>
            <a:ext cx="774700" cy="27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 animBg="1"/>
      <p:bldP spid="14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3" grpId="0"/>
      <p:bldP spid="45" grpId="0" animBg="1"/>
      <p:bldP spid="47" grpId="0" animBg="1"/>
      <p:bldP spid="49" grpId="0" animBg="1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ROBPs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724568" y="2722101"/>
            <a:ext cx="7962232" cy="1978599"/>
            <a:chOff x="0" y="0"/>
            <a:chExt cx="7772400" cy="2080143"/>
          </a:xfrm>
        </p:grpSpPr>
        <p:sp>
          <p:nvSpPr>
            <p:cNvPr id="5" name="Rounded Rectangle 4"/>
            <p:cNvSpPr/>
            <p:nvPr/>
          </p:nvSpPr>
          <p:spPr>
            <a:xfrm>
              <a:off x="0" y="0"/>
              <a:ext cx="7772400" cy="2080143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101544" y="101544"/>
              <a:ext cx="7569312" cy="18770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574632" y="4700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   Stretch </a:t>
            </a:r>
            <a:r>
              <a:rPr lang="en-US" i="1" dirty="0" err="1" smtClean="0"/>
              <a:t>r</a:t>
            </a:r>
            <a:r>
              <a:rPr lang="en-US" dirty="0" smtClean="0"/>
              <a:t> bits to </a:t>
            </a:r>
            <a:r>
              <a:rPr lang="en-US" i="1" dirty="0" err="1" smtClean="0"/>
              <a:t>n</a:t>
            </a:r>
            <a:r>
              <a:rPr lang="en-US" dirty="0" smtClean="0"/>
              <a:t> bits and “fool” (S,D,T)-</a:t>
            </a:r>
            <a:r>
              <a:rPr lang="en-US" dirty="0" err="1" smtClean="0"/>
              <a:t>ROBPs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062038" y="2973388"/>
            <a:ext cx="7289800" cy="4572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219700" y="146050"/>
            <a:ext cx="4248150" cy="68580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638425" y="642938"/>
            <a:ext cx="4248150" cy="68580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129133" y="3606800"/>
            <a:ext cx="7073900" cy="8763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231900" y="5181600"/>
            <a:ext cx="69977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2182597" y="5745163"/>
            <a:ext cx="796892" cy="50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Halfspaces</a:t>
            </a:r>
            <a:r>
              <a:rPr lang="en-US" dirty="0" smtClean="0"/>
              <a:t> computable by </a:t>
            </a:r>
            <a:r>
              <a:rPr lang="en-US" dirty="0" err="1" smtClean="0"/>
              <a:t>ROBPs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202411" y="2560019"/>
            <a:ext cx="705687" cy="2705100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12063" y="334952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07758" y="423490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62909" y="2438400"/>
            <a:ext cx="705687" cy="3066081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68256" y="262201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68256" y="30572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68256" y="51334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093986" y="3349528"/>
            <a:ext cx="381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080181" y="4007819"/>
            <a:ext cx="38100" cy="2794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6302333" y="2438400"/>
            <a:ext cx="705687" cy="3066081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07680" y="262201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619605" y="345948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607680" y="51334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638655" y="2921000"/>
            <a:ext cx="38100" cy="2794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619605" y="4280623"/>
            <a:ext cx="38100" cy="279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697197" y="3881735"/>
            <a:ext cx="124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 layers</a:t>
            </a:r>
            <a:endParaRPr lang="en-US" sz="2400" dirty="0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18099" y="3835400"/>
            <a:ext cx="368300" cy="50800"/>
          </a:xfrm>
          <a:prstGeom prst="rect">
            <a:avLst/>
          </a:prstGeom>
        </p:spPr>
      </p:pic>
      <p:sp>
        <p:nvSpPr>
          <p:cNvPr id="28" name="Arc 27"/>
          <p:cNvSpPr/>
          <p:nvPr/>
        </p:nvSpPr>
        <p:spPr>
          <a:xfrm>
            <a:off x="2638356" y="3103657"/>
            <a:ext cx="539483" cy="526715"/>
          </a:xfrm>
          <a:prstGeom prst="arc">
            <a:avLst>
              <a:gd name="adj1" fmla="val 17418844"/>
              <a:gd name="adj2" fmla="val 3871257"/>
            </a:avLst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315748" y="3182554"/>
            <a:ext cx="609052" cy="1377470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576140" y="358320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594250" y="4161571"/>
            <a:ext cx="91440" cy="9144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15797" y="3398219"/>
            <a:ext cx="609052" cy="1072670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405357" y="384341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316038" y="5880100"/>
            <a:ext cx="139700" cy="2159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2315947" y="5943600"/>
            <a:ext cx="635000" cy="1905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143000" y="5745163"/>
            <a:ext cx="465138" cy="50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3352800" y="5880100"/>
            <a:ext cx="1676400" cy="241300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3335194" y="5745163"/>
            <a:ext cx="1743002" cy="50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6245010" y="5829300"/>
            <a:ext cx="1041400" cy="3429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992597" y="5745163"/>
            <a:ext cx="1488129" cy="50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496797" y="3395248"/>
            <a:ext cx="1010961" cy="4864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4"/>
          </p:cNvCxnSpPr>
          <p:nvPr/>
        </p:nvCxnSpPr>
        <p:spPr>
          <a:xfrm rot="16200000" flipH="1">
            <a:off x="1820340" y="3565591"/>
            <a:ext cx="318156" cy="10566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801597" y="3776663"/>
            <a:ext cx="279400" cy="19050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2603503" y="3387216"/>
            <a:ext cx="1464753" cy="1959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6"/>
          </p:cNvCxnSpPr>
          <p:nvPr/>
        </p:nvCxnSpPr>
        <p:spPr>
          <a:xfrm flipV="1">
            <a:off x="2603503" y="2713451"/>
            <a:ext cx="1464753" cy="6817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3325597" y="3168650"/>
            <a:ext cx="279400" cy="1905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6144997" y="3657600"/>
            <a:ext cx="1015423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5078197" y="3226532"/>
            <a:ext cx="1244600" cy="190500"/>
          </a:xfrm>
          <a:prstGeom prst="rect">
            <a:avLst/>
          </a:prstGeom>
        </p:spPr>
      </p:pic>
      <p:sp>
        <p:nvSpPr>
          <p:cNvPr id="66" name="Rectangular Callout 65"/>
          <p:cNvSpPr/>
          <p:nvPr/>
        </p:nvSpPr>
        <p:spPr>
          <a:xfrm>
            <a:off x="4925797" y="3121517"/>
            <a:ext cx="1529484" cy="383683"/>
          </a:xfrm>
          <a:prstGeom prst="wedgeRectCallout">
            <a:avLst>
              <a:gd name="adj1" fmla="val 39975"/>
              <a:gd name="adj2" fmla="val 7648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633410" y="375197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19" idx="5"/>
            <a:endCxn id="31" idx="2"/>
          </p:cNvCxnSpPr>
          <p:nvPr/>
        </p:nvCxnSpPr>
        <p:spPr>
          <a:xfrm rot="16200000" flipH="1">
            <a:off x="6666500" y="2719287"/>
            <a:ext cx="928869" cy="89041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0" idx="6"/>
            <a:endCxn id="31" idx="2"/>
          </p:cNvCxnSpPr>
          <p:nvPr/>
        </p:nvCxnSpPr>
        <p:spPr>
          <a:xfrm>
            <a:off x="6711045" y="3505200"/>
            <a:ext cx="865095" cy="1237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32" idx="1"/>
          </p:cNvCxnSpPr>
          <p:nvPr/>
        </p:nvCxnSpPr>
        <p:spPr>
          <a:xfrm>
            <a:off x="6724850" y="3816188"/>
            <a:ext cx="882791" cy="358774"/>
          </a:xfrm>
          <a:prstGeom prst="straightConnector1">
            <a:avLst/>
          </a:prstGeom>
          <a:ln w="19050">
            <a:solidFill>
              <a:srgbClr val="3366FF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1" idx="6"/>
            <a:endCxn id="32" idx="3"/>
          </p:cNvCxnSpPr>
          <p:nvPr/>
        </p:nvCxnSpPr>
        <p:spPr>
          <a:xfrm flipV="1">
            <a:off x="6699120" y="4239620"/>
            <a:ext cx="908521" cy="939548"/>
          </a:xfrm>
          <a:prstGeom prst="straightConnector1">
            <a:avLst/>
          </a:prstGeom>
          <a:ln w="19050">
            <a:solidFill>
              <a:srgbClr val="3366FF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143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Can we use </a:t>
            </a:r>
            <a:r>
              <a:rPr lang="en-US" sz="2400" dirty="0" err="1" smtClean="0"/>
              <a:t>PRGs</a:t>
            </a:r>
            <a:r>
              <a:rPr lang="en-US" sz="2400" dirty="0" smtClean="0"/>
              <a:t> for </a:t>
            </a:r>
            <a:r>
              <a:rPr lang="en-US" sz="2400" dirty="0" err="1" smtClean="0"/>
              <a:t>ROBPs</a:t>
            </a:r>
            <a:r>
              <a:rPr lang="en-US" sz="2400" dirty="0" smtClean="0"/>
              <a:t>?  No – ROBP can have large width</a:t>
            </a:r>
          </a:p>
          <a:p>
            <a:pPr>
              <a:buNone/>
            </a:pPr>
            <a:r>
              <a:rPr lang="en-US" sz="2400" dirty="0" smtClean="0">
                <a:solidFill>
                  <a:srgbClr val="008000"/>
                </a:solidFill>
              </a:rPr>
              <a:t>Our observation</a:t>
            </a:r>
            <a:r>
              <a:rPr lang="en-US" sz="2400" dirty="0" smtClean="0"/>
              <a:t>: Yes we can – ROBP is ‘monotone’</a:t>
            </a:r>
          </a:p>
        </p:txBody>
      </p:sp>
      <p:sp>
        <p:nvSpPr>
          <p:cNvPr id="51" name="Arc 50"/>
          <p:cNvSpPr/>
          <p:nvPr/>
        </p:nvSpPr>
        <p:spPr>
          <a:xfrm>
            <a:off x="1227055" y="3634856"/>
            <a:ext cx="539483" cy="526715"/>
          </a:xfrm>
          <a:prstGeom prst="arc">
            <a:avLst>
              <a:gd name="adj1" fmla="val 17418844"/>
              <a:gd name="adj2" fmla="val 3871257"/>
            </a:avLst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>
            <a:off x="780752" y="3727930"/>
            <a:ext cx="609052" cy="1072670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Monotone </a:t>
            </a:r>
            <a:r>
              <a:rPr lang="en-US" dirty="0" err="1" smtClean="0"/>
              <a:t>ROBPs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1219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Ordering of vertices within layers such that transitions respect ordering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034646" y="2461586"/>
            <a:ext cx="1162559" cy="3482014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94056" y="290457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594056" y="36021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38213" y="553855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63943" y="4445000"/>
            <a:ext cx="38100" cy="279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667000" y="2973607"/>
            <a:ext cx="1654360" cy="19122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667000" y="2973607"/>
            <a:ext cx="1505508" cy="10731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933152" y="3948089"/>
            <a:ext cx="539483" cy="526715"/>
          </a:xfrm>
          <a:prstGeom prst="arc">
            <a:avLst>
              <a:gd name="adj1" fmla="val 17418844"/>
              <a:gd name="adj2" fmla="val 3871257"/>
            </a:avLst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542752" y="4038600"/>
            <a:ext cx="762000" cy="30480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567858" y="3463334"/>
            <a:ext cx="609052" cy="1377470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828250" y="386398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846360" y="4442351"/>
            <a:ext cx="91440" cy="9144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178312" y="2740582"/>
            <a:ext cx="254000" cy="3556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2187955" y="3463334"/>
            <a:ext cx="274320" cy="3556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2512995" y="3160121"/>
            <a:ext cx="203200" cy="1905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2518186" y="3856271"/>
            <a:ext cx="203200" cy="1905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2486638" y="5156200"/>
            <a:ext cx="203200" cy="1905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1456622" y="2773637"/>
            <a:ext cx="1003300" cy="3556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447800" y="3454400"/>
            <a:ext cx="1003300" cy="3556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2494824" y="3153572"/>
            <a:ext cx="203200" cy="2540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2494824" y="3863988"/>
            <a:ext cx="203200" cy="2540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2457152" y="5129013"/>
            <a:ext cx="203200" cy="25400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4400041" y="2461586"/>
            <a:ext cx="1162559" cy="3482014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959451" y="290457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959451" y="36021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03608" y="553855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929338" y="4368800"/>
            <a:ext cx="38100" cy="279400"/>
          </a:xfrm>
          <a:prstGeom prst="rect">
            <a:avLst/>
          </a:prstGeom>
        </p:spPr>
      </p:pic>
      <p:pic>
        <p:nvPicPr>
          <p:cNvPr id="36" name="Picture 3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4878390" y="3160121"/>
            <a:ext cx="203200" cy="190500"/>
          </a:xfrm>
          <a:prstGeom prst="rect">
            <a:avLst/>
          </a:prstGeom>
        </p:spPr>
      </p:pic>
      <p:pic>
        <p:nvPicPr>
          <p:cNvPr id="37" name="Picture 3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4883581" y="3856271"/>
            <a:ext cx="203200" cy="190500"/>
          </a:xfrm>
          <a:prstGeom prst="rect">
            <a:avLst/>
          </a:prstGeom>
        </p:spPr>
      </p:pic>
      <p:pic>
        <p:nvPicPr>
          <p:cNvPr id="38" name="Picture 3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4852033" y="5156200"/>
            <a:ext cx="203200" cy="190500"/>
          </a:xfrm>
          <a:prstGeom prst="rect">
            <a:avLst/>
          </a:prstGeom>
        </p:spPr>
      </p:pic>
      <p:pic>
        <p:nvPicPr>
          <p:cNvPr id="39" name="Picture 3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4860219" y="3153572"/>
            <a:ext cx="203200" cy="254000"/>
          </a:xfrm>
          <a:prstGeom prst="rect">
            <a:avLst/>
          </a:prstGeom>
        </p:spPr>
      </p:pic>
      <p:pic>
        <p:nvPicPr>
          <p:cNvPr id="40" name="Picture 3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4860219" y="3863988"/>
            <a:ext cx="203200" cy="2540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4822547" y="5129013"/>
            <a:ext cx="203200" cy="254000"/>
          </a:xfrm>
          <a:prstGeom prst="rect">
            <a:avLst/>
          </a:prstGeom>
        </p:spPr>
      </p:pic>
      <p:pic>
        <p:nvPicPr>
          <p:cNvPr id="42" name="Picture 4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4692751" y="2745784"/>
            <a:ext cx="266700" cy="355600"/>
          </a:xfrm>
          <a:prstGeom prst="rect">
            <a:avLst/>
          </a:prstGeom>
        </p:spPr>
      </p:pic>
      <p:pic>
        <p:nvPicPr>
          <p:cNvPr id="43" name="Picture 4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3866152" y="2745784"/>
            <a:ext cx="1003300" cy="3556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tretch>
                <a:fillRect/>
              </a:stretch>
            </p:blipFill>
          </mc:Choice>
          <mc:Fallback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4690765" y="3450634"/>
            <a:ext cx="266700" cy="355600"/>
          </a:xfrm>
          <a:prstGeom prst="rect">
            <a:avLst/>
          </a:prstGeom>
        </p:spPr>
      </p:pic>
      <p:pic>
        <p:nvPicPr>
          <p:cNvPr id="45" name="Picture 4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4"/>
              <a:stretch>
                <a:fillRect/>
              </a:stretch>
            </p:blipFill>
          </mc:Choice>
          <mc:Fallback>
            <p:blipFill>
              <a:blip r:embed="rId25"/>
              <a:stretch>
                <a:fillRect/>
              </a:stretch>
            </p:blipFill>
          </mc:Fallback>
        </mc:AlternateContent>
        <p:spPr>
          <a:xfrm>
            <a:off x="3844430" y="3395410"/>
            <a:ext cx="1003300" cy="3556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6"/>
              <a:stretch>
                <a:fillRect/>
              </a:stretch>
            </p:blipFill>
          </mc:Choice>
          <mc:Fallback>
            <p:blipFill>
              <a:blip r:embed="rId27"/>
              <a:stretch>
                <a:fillRect/>
              </a:stretch>
            </p:blipFill>
          </mc:Fallback>
        </mc:AlternateContent>
        <p:spPr>
          <a:xfrm>
            <a:off x="5958225" y="4241771"/>
            <a:ext cx="368300" cy="508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1141391" y="3856271"/>
            <a:ext cx="1010961" cy="3551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1085552" y="416240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50" idx="4"/>
          </p:cNvCxnSpPr>
          <p:nvPr/>
        </p:nvCxnSpPr>
        <p:spPr>
          <a:xfrm rot="16200000" flipH="1">
            <a:off x="1500535" y="3884580"/>
            <a:ext cx="318156" cy="10566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8"/>
              <a:stretch>
                <a:fillRect/>
              </a:stretch>
            </p:blipFill>
          </mc:Choice>
          <mc:Fallback>
            <p:blipFill>
              <a:blip r:embed="rId29"/>
              <a:stretch>
                <a:fillRect/>
              </a:stretch>
            </p:blipFill>
          </mc:Fallback>
        </mc:AlternateContent>
        <p:spPr>
          <a:xfrm>
            <a:off x="5689600" y="2133600"/>
            <a:ext cx="2768600" cy="647700"/>
          </a:xfrm>
          <a:prstGeom prst="rect">
            <a:avLst/>
          </a:prstGeom>
        </p:spPr>
      </p:pic>
      <p:sp>
        <p:nvSpPr>
          <p:cNvPr id="56" name="Rectangular Callout 55"/>
          <p:cNvSpPr/>
          <p:nvPr/>
        </p:nvSpPr>
        <p:spPr>
          <a:xfrm>
            <a:off x="5562600" y="2057400"/>
            <a:ext cx="2997200" cy="770977"/>
          </a:xfrm>
          <a:prstGeom prst="wedgeRectCallout">
            <a:avLst>
              <a:gd name="adj1" fmla="val -81164"/>
              <a:gd name="adj2" fmla="val 32403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 animBg="1"/>
      <p:bldP spid="16" grpId="0" animBg="1"/>
      <p:bldP spid="17" grpId="0" animBg="1"/>
      <p:bldP spid="18" grpId="0" animBg="1"/>
      <p:bldP spid="29" grpId="0" animBg="1"/>
      <p:bldP spid="30" grpId="0" animBg="1"/>
      <p:bldP spid="31" grpId="0" animBg="1"/>
      <p:bldP spid="32" grpId="0" animBg="1"/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2182597" y="5440363"/>
            <a:ext cx="796892" cy="50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Halfspaces</a:t>
            </a:r>
            <a:r>
              <a:rPr lang="en-US" dirty="0" smtClean="0"/>
              <a:t> computable by Monotone </a:t>
            </a:r>
            <a:r>
              <a:rPr lang="en-US" dirty="0" err="1" smtClean="0"/>
              <a:t>ROBPs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202411" y="2255219"/>
            <a:ext cx="705687" cy="2705100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12063" y="304472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07758" y="3930103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62909" y="2133600"/>
            <a:ext cx="705687" cy="3066081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68256" y="231721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068256" y="275248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068256" y="48286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093986" y="3044728"/>
            <a:ext cx="38100" cy="2794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080181" y="3703019"/>
            <a:ext cx="38100" cy="2794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6302333" y="2133600"/>
            <a:ext cx="705687" cy="3066081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07680" y="231721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619605" y="315468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607680" y="48286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638655" y="2819400"/>
            <a:ext cx="38100" cy="2794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619605" y="4064000"/>
            <a:ext cx="38100" cy="279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697197" y="3576935"/>
            <a:ext cx="1246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 layers</a:t>
            </a:r>
            <a:endParaRPr lang="en-US" sz="2400" dirty="0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18099" y="3530600"/>
            <a:ext cx="368300" cy="50800"/>
          </a:xfrm>
          <a:prstGeom prst="rect">
            <a:avLst/>
          </a:prstGeom>
        </p:spPr>
      </p:pic>
      <p:sp>
        <p:nvSpPr>
          <p:cNvPr id="28" name="Arc 27"/>
          <p:cNvSpPr/>
          <p:nvPr/>
        </p:nvSpPr>
        <p:spPr>
          <a:xfrm>
            <a:off x="2638356" y="2798857"/>
            <a:ext cx="539483" cy="526715"/>
          </a:xfrm>
          <a:prstGeom prst="arc">
            <a:avLst>
              <a:gd name="adj1" fmla="val 17418844"/>
              <a:gd name="adj2" fmla="val 3871257"/>
            </a:avLst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315748" y="2877754"/>
            <a:ext cx="609052" cy="1377470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576140" y="327840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594250" y="3856771"/>
            <a:ext cx="91440" cy="9144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115797" y="3093419"/>
            <a:ext cx="609052" cy="1072670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405357" y="353861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433297" y="5575300"/>
            <a:ext cx="139700" cy="215900"/>
          </a:xfrm>
          <a:prstGeom prst="rect">
            <a:avLst/>
          </a:prstGeom>
        </p:spPr>
      </p:pic>
      <p:pic>
        <p:nvPicPr>
          <p:cNvPr id="41" name="Picture 4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2315947" y="5638800"/>
            <a:ext cx="635000" cy="1905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260259" y="5440363"/>
            <a:ext cx="465138" cy="50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3352800" y="5575300"/>
            <a:ext cx="1676400" cy="241300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3335194" y="5440363"/>
            <a:ext cx="1743002" cy="50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6245010" y="5524500"/>
            <a:ext cx="1041400" cy="3429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992597" y="5440363"/>
            <a:ext cx="1488129" cy="503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496797" y="3090448"/>
            <a:ext cx="1010961" cy="4864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5" idx="4"/>
          </p:cNvCxnSpPr>
          <p:nvPr/>
        </p:nvCxnSpPr>
        <p:spPr>
          <a:xfrm rot="16200000" flipH="1">
            <a:off x="1820340" y="3260791"/>
            <a:ext cx="318156" cy="105668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1801597" y="3471863"/>
            <a:ext cx="279400" cy="19050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2603503" y="3082416"/>
            <a:ext cx="1464753" cy="1959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6"/>
          </p:cNvCxnSpPr>
          <p:nvPr/>
        </p:nvCxnSpPr>
        <p:spPr>
          <a:xfrm flipV="1">
            <a:off x="2603503" y="2408651"/>
            <a:ext cx="1464753" cy="6817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3325597" y="2863850"/>
            <a:ext cx="279400" cy="1905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6144997" y="3352800"/>
            <a:ext cx="1015423" cy="1588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5078197" y="2921732"/>
            <a:ext cx="1244600" cy="190500"/>
          </a:xfrm>
          <a:prstGeom prst="rect">
            <a:avLst/>
          </a:prstGeom>
        </p:spPr>
      </p:pic>
      <p:sp>
        <p:nvSpPr>
          <p:cNvPr id="66" name="Rectangular Callout 65"/>
          <p:cNvSpPr/>
          <p:nvPr/>
        </p:nvSpPr>
        <p:spPr>
          <a:xfrm>
            <a:off x="4925797" y="2816717"/>
            <a:ext cx="1529484" cy="383683"/>
          </a:xfrm>
          <a:prstGeom prst="wedgeRectCallout">
            <a:avLst>
              <a:gd name="adj1" fmla="val 39975"/>
              <a:gd name="adj2" fmla="val 7648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633410" y="3447175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19" idx="5"/>
            <a:endCxn id="31" idx="2"/>
          </p:cNvCxnSpPr>
          <p:nvPr/>
        </p:nvCxnSpPr>
        <p:spPr>
          <a:xfrm rot="16200000" flipH="1">
            <a:off x="6666500" y="2414487"/>
            <a:ext cx="928869" cy="89041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0" idx="6"/>
            <a:endCxn id="31" idx="2"/>
          </p:cNvCxnSpPr>
          <p:nvPr/>
        </p:nvCxnSpPr>
        <p:spPr>
          <a:xfrm>
            <a:off x="6711045" y="3200400"/>
            <a:ext cx="865095" cy="1237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32" idx="1"/>
          </p:cNvCxnSpPr>
          <p:nvPr/>
        </p:nvCxnSpPr>
        <p:spPr>
          <a:xfrm>
            <a:off x="6724850" y="3511388"/>
            <a:ext cx="882791" cy="358774"/>
          </a:xfrm>
          <a:prstGeom prst="straightConnector1">
            <a:avLst/>
          </a:prstGeom>
          <a:ln w="19050">
            <a:solidFill>
              <a:srgbClr val="3366FF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21" idx="6"/>
            <a:endCxn id="32" idx="3"/>
          </p:cNvCxnSpPr>
          <p:nvPr/>
        </p:nvCxnSpPr>
        <p:spPr>
          <a:xfrm flipV="1">
            <a:off x="6699120" y="3934820"/>
            <a:ext cx="908521" cy="939548"/>
          </a:xfrm>
          <a:prstGeom prst="straightConnector1">
            <a:avLst/>
          </a:prstGeom>
          <a:ln w="19050">
            <a:solidFill>
              <a:srgbClr val="3366FF"/>
            </a:solidFill>
            <a:tailEnd type="arrow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Content Placeholder 3"/>
          <p:cNvSpPr>
            <a:spLocks noGrp="1"/>
          </p:cNvSpPr>
          <p:nvPr>
            <p:ph sz="quarter" idx="1"/>
          </p:nvPr>
        </p:nvSpPr>
        <p:spPr>
          <a:xfrm>
            <a:off x="533400" y="1447800"/>
            <a:ext cx="7772400" cy="609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    Order vertices by partial sums</a:t>
            </a:r>
          </a:p>
        </p:txBody>
      </p:sp>
      <p:pic>
        <p:nvPicPr>
          <p:cNvPr id="51" name="Picture 5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2438400" y="3387725"/>
            <a:ext cx="165100" cy="215900"/>
          </a:xfrm>
          <a:prstGeom prst="rect">
            <a:avLst/>
          </a:prstGeom>
        </p:spPr>
      </p:pic>
      <p:pic>
        <p:nvPicPr>
          <p:cNvPr id="52" name="Picture 5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4025900" y="2451100"/>
            <a:ext cx="165100" cy="2159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4025900" y="3414155"/>
            <a:ext cx="165100" cy="2159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4025900" y="4419600"/>
            <a:ext cx="165100" cy="2159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6553200" y="3670300"/>
            <a:ext cx="165100" cy="2159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6553200" y="4495800"/>
            <a:ext cx="165100" cy="2159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6553200" y="2514600"/>
            <a:ext cx="165100" cy="215900"/>
          </a:xfrm>
          <a:prstGeom prst="rect">
            <a:avLst/>
          </a:prstGeom>
        </p:spPr>
      </p:pic>
      <p:sp>
        <p:nvSpPr>
          <p:cNvPr id="58" name="Arc 57"/>
          <p:cNvSpPr/>
          <p:nvPr/>
        </p:nvSpPr>
        <p:spPr>
          <a:xfrm>
            <a:off x="1213117" y="3352800"/>
            <a:ext cx="539483" cy="526715"/>
          </a:xfrm>
          <a:prstGeom prst="arc">
            <a:avLst>
              <a:gd name="adj1" fmla="val 17418844"/>
              <a:gd name="adj2" fmla="val 3871257"/>
            </a:avLst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Fooling Monotone </a:t>
            </a:r>
            <a:r>
              <a:rPr lang="en-US" dirty="0" err="1" smtClean="0"/>
              <a:t>ROBPs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62000" y="1447800"/>
            <a:ext cx="7772400" cy="45720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Monotone Trick: </a:t>
            </a:r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008000"/>
                </a:solidFill>
              </a:rPr>
              <a:t>small-width</a:t>
            </a:r>
            <a:r>
              <a:rPr lang="en-US" dirty="0" smtClean="0"/>
              <a:t> </a:t>
            </a:r>
            <a:r>
              <a:rPr lang="en-US" dirty="0" err="1" smtClean="0"/>
              <a:t>ROBPs</a:t>
            </a:r>
            <a:r>
              <a:rPr lang="en-US" dirty="0" smtClean="0"/>
              <a:t> fool </a:t>
            </a:r>
            <a:r>
              <a:rPr lang="en-US" dirty="0" smtClean="0">
                <a:solidFill>
                  <a:srgbClr val="008000"/>
                </a:solidFill>
              </a:rPr>
              <a:t>arbitrary width monotone</a:t>
            </a:r>
            <a:r>
              <a:rPr lang="en-US" dirty="0" smtClean="0"/>
              <a:t> </a:t>
            </a:r>
            <a:r>
              <a:rPr lang="en-US" dirty="0" err="1" smtClean="0"/>
              <a:t>ROBPs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3504" y="2520302"/>
            <a:ext cx="8083296" cy="111060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dirty="0" err="1" smtClean="0"/>
              <a:t>Thm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13" name="Rounded Rectangle 12"/>
          <p:cNvSpPr/>
          <p:nvPr/>
        </p:nvSpPr>
        <p:spPr>
          <a:xfrm>
            <a:off x="914400" y="4003657"/>
            <a:ext cx="7423741" cy="112537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 </a:t>
            </a:r>
            <a:r>
              <a:rPr lang="en-US" sz="2800" dirty="0" err="1" smtClean="0"/>
              <a:t>Cor</a:t>
            </a:r>
            <a:r>
              <a:rPr lang="en-US" sz="2800" dirty="0" smtClean="0"/>
              <a:t>: Nisan90, INW94 </a:t>
            </a:r>
            <a:r>
              <a:rPr lang="en-US" sz="2800" dirty="0" err="1" smtClean="0"/>
              <a:t>PRGs</a:t>
            </a:r>
            <a:r>
              <a:rPr lang="en-US" sz="2800" dirty="0" smtClean="0"/>
              <a:t> fool </a:t>
            </a:r>
            <a:r>
              <a:rPr lang="en-US" sz="2800" dirty="0" err="1" smtClean="0"/>
              <a:t>halfspaces</a:t>
            </a:r>
            <a:r>
              <a:rPr lang="en-US" sz="2800" dirty="0" smtClean="0"/>
              <a:t> with seed-length                     and error                           .  </a:t>
            </a:r>
            <a:endParaRPr lang="en-US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2799603" y="5283132"/>
            <a:ext cx="3098613" cy="818997"/>
          </a:xfrm>
          <a:prstGeom prst="wedgeRoundRectCallout">
            <a:avLst>
              <a:gd name="adj1" fmla="val -34072"/>
              <a:gd name="adj2" fmla="val -80627"/>
              <a:gd name="adj3" fmla="val 16667"/>
            </a:avLst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Already improves previous constructions.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981200" y="4546901"/>
            <a:ext cx="1460500" cy="4572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876800" y="4621513"/>
            <a:ext cx="2095500" cy="393700"/>
          </a:xfrm>
          <a:prstGeom prst="rect">
            <a:avLst/>
          </a:prstGeom>
        </p:spPr>
      </p:pic>
      <p:pic>
        <p:nvPicPr>
          <p:cNvPr id="35" name="Picture 3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352830" y="3155664"/>
            <a:ext cx="330200" cy="2032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752600" y="2705100"/>
            <a:ext cx="6858000" cy="72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via Sandwiching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 Pair of </a:t>
            </a:r>
            <a:r>
              <a:rPr lang="en-US" dirty="0" err="1" smtClean="0"/>
              <a:t>ROBPs</a:t>
            </a:r>
            <a:r>
              <a:rPr lang="en-US" dirty="0" smtClean="0"/>
              <a:t>                          -sandwiching for M if:</a:t>
            </a:r>
          </a:p>
          <a:p>
            <a:pPr lvl="1"/>
            <a:r>
              <a:rPr lang="en-US" dirty="0" smtClean="0"/>
              <a:t>   </a:t>
            </a:r>
          </a:p>
          <a:p>
            <a:pPr lvl="1">
              <a:buNone/>
            </a:pPr>
            <a:r>
              <a:rPr lang="en-US" dirty="0" smtClean="0"/>
              <a:t>       </a:t>
            </a:r>
          </a:p>
          <a:p>
            <a:pPr lvl="1"/>
            <a:r>
              <a:rPr lang="en-US" dirty="0" smtClean="0"/>
              <a:t>                  </a:t>
            </a:r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>
                <a:solidFill>
                  <a:srgbClr val="008000"/>
                </a:solidFill>
              </a:rPr>
              <a:t>Bazzi</a:t>
            </a:r>
            <a:r>
              <a:rPr lang="en-US" dirty="0" smtClean="0">
                <a:solidFill>
                  <a:srgbClr val="008000"/>
                </a:solidFill>
              </a:rPr>
              <a:t> 2006</a:t>
            </a:r>
            <a:r>
              <a:rPr lang="en-US" dirty="0" smtClean="0"/>
              <a:t>: Existence of small-width sandwiching programs enough. 	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099394" y="2209800"/>
            <a:ext cx="127000" cy="177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538244" y="3359729"/>
            <a:ext cx="6616700" cy="5080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5894679" y="4279900"/>
            <a:ext cx="177800" cy="2159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3238501" y="2110983"/>
            <a:ext cx="1790700" cy="3302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1622515" y="2556589"/>
            <a:ext cx="4368800" cy="381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143000" y="1946989"/>
            <a:ext cx="7121741" cy="2124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Sandwiching Programs - </a:t>
            </a:r>
            <a:r>
              <a:rPr lang="en-US" dirty="0" err="1" smtClean="0"/>
              <a:t>Sparsification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75015" y="1500659"/>
            <a:ext cx="848385" cy="3909542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023059" y="19436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023059" y="23789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044338" y="49625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029593" y="3352800"/>
            <a:ext cx="38100" cy="279400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7391948" y="2818364"/>
            <a:ext cx="609052" cy="1377470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652340" y="321901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670450" y="3797381"/>
            <a:ext cx="91440" cy="9144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451100" y="3483481"/>
            <a:ext cx="368300" cy="50800"/>
          </a:xfrm>
          <a:prstGeom prst="rect">
            <a:avLst/>
          </a:prstGeom>
        </p:spPr>
      </p:pic>
      <p:pic>
        <p:nvPicPr>
          <p:cNvPr id="89" name="Picture 8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489700" y="3481699"/>
            <a:ext cx="368300" cy="50800"/>
          </a:xfrm>
          <a:prstGeom prst="rect">
            <a:avLst/>
          </a:prstGeom>
        </p:spPr>
      </p:pic>
      <p:sp>
        <p:nvSpPr>
          <p:cNvPr id="99" name="Oval 98"/>
          <p:cNvSpPr/>
          <p:nvPr/>
        </p:nvSpPr>
        <p:spPr>
          <a:xfrm>
            <a:off x="4021033" y="1943649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027364" y="2813406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023059" y="4147027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4044338" y="4962514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667690" y="3187923"/>
            <a:ext cx="409590" cy="739952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825066" y="348348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2389649" y="1990712"/>
            <a:ext cx="1616297" cy="1588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389649" y="2851824"/>
            <a:ext cx="1616297" cy="1588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389649" y="4195461"/>
            <a:ext cx="1616297" cy="1588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423116" y="5010948"/>
            <a:ext cx="1616297" cy="1588"/>
          </a:xfrm>
          <a:prstGeom prst="line">
            <a:avLst/>
          </a:prstGeom>
          <a:ln w="2540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0" name="Picture 13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029593" y="3312031"/>
            <a:ext cx="50800" cy="342900"/>
          </a:xfrm>
          <a:prstGeom prst="rect">
            <a:avLst/>
          </a:prstGeom>
        </p:spPr>
      </p:pic>
      <p:sp>
        <p:nvSpPr>
          <p:cNvPr id="159" name="Oval 158"/>
          <p:cNvSpPr/>
          <p:nvPr/>
        </p:nvSpPr>
        <p:spPr>
          <a:xfrm>
            <a:off x="5077583" y="1500658"/>
            <a:ext cx="848385" cy="3909543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5525627" y="19436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5523601" y="237892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5546906" y="49625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532160" y="3352800"/>
            <a:ext cx="45719" cy="335273"/>
          </a:xfrm>
          <a:prstGeom prst="rect">
            <a:avLst/>
          </a:prstGeom>
        </p:spPr>
      </p:pic>
      <p:sp>
        <p:nvSpPr>
          <p:cNvPr id="167" name="Oval 166"/>
          <p:cNvSpPr/>
          <p:nvPr/>
        </p:nvSpPr>
        <p:spPr>
          <a:xfrm>
            <a:off x="5523601" y="1943649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529932" y="2813406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529932" y="4138423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546906" y="4962514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Picture 17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5533252" y="3345173"/>
            <a:ext cx="50800" cy="342900"/>
          </a:xfrm>
          <a:prstGeom prst="rect">
            <a:avLst/>
          </a:prstGeom>
        </p:spPr>
      </p:pic>
      <p:pic>
        <p:nvPicPr>
          <p:cNvPr id="55" name="Picture 5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905000" y="5562600"/>
            <a:ext cx="5638800" cy="317500"/>
          </a:xfrm>
          <a:prstGeom prst="rect">
            <a:avLst/>
          </a:prstGeom>
        </p:spPr>
      </p:pic>
      <p:pic>
        <p:nvPicPr>
          <p:cNvPr id="56" name="Picture 5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4156700" y="1867850"/>
            <a:ext cx="254000" cy="190500"/>
          </a:xfrm>
          <a:prstGeom prst="rect">
            <a:avLst/>
          </a:prstGeom>
        </p:spPr>
      </p:pic>
      <p:pic>
        <p:nvPicPr>
          <p:cNvPr id="57" name="Picture 5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4162283" y="2307476"/>
            <a:ext cx="254000" cy="190500"/>
          </a:xfrm>
          <a:prstGeom prst="rect">
            <a:avLst/>
          </a:prstGeom>
        </p:spPr>
      </p:pic>
      <p:pic>
        <p:nvPicPr>
          <p:cNvPr id="58" name="Picture 5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4172773" y="4903480"/>
            <a:ext cx="215900" cy="190500"/>
          </a:xfrm>
          <a:prstGeom prst="rect">
            <a:avLst/>
          </a:prstGeom>
        </p:spPr>
      </p:pic>
      <p:pic>
        <p:nvPicPr>
          <p:cNvPr id="59" name="Picture 5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4161964" y="1879600"/>
            <a:ext cx="342900" cy="215900"/>
          </a:xfrm>
          <a:prstGeom prst="rect">
            <a:avLst/>
          </a:prstGeom>
        </p:spPr>
      </p:pic>
      <p:pic>
        <p:nvPicPr>
          <p:cNvPr id="60" name="Picture 5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4169419" y="2763838"/>
            <a:ext cx="355600" cy="2159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4180391" y="4109556"/>
            <a:ext cx="635000" cy="2286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tretch>
                <a:fillRect/>
              </a:stretch>
            </p:blipFill>
          </mc:Choice>
          <mc:Fallback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4190056" y="4924425"/>
            <a:ext cx="368300" cy="2286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4"/>
              <a:stretch>
                <a:fillRect/>
              </a:stretch>
            </p:blipFill>
          </mc:Choice>
          <mc:Fallback>
            <p:blipFill>
              <a:blip r:embed="rId25"/>
              <a:stretch>
                <a:fillRect/>
              </a:stretch>
            </p:blipFill>
          </mc:Fallback>
        </mc:AlternateContent>
        <p:spPr>
          <a:xfrm>
            <a:off x="610384" y="2200275"/>
            <a:ext cx="2806700" cy="4572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6"/>
              <a:stretch>
                <a:fillRect/>
              </a:stretch>
            </p:blipFill>
          </mc:Choice>
          <mc:Fallback>
            <p:blipFill>
              <a:blip r:embed="rId27"/>
              <a:stretch>
                <a:fillRect/>
              </a:stretch>
            </p:blipFill>
          </mc:Fallback>
        </mc:AlternateContent>
        <p:spPr>
          <a:xfrm>
            <a:off x="469859" y="4396269"/>
            <a:ext cx="3060700" cy="457200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52400" y="1608689"/>
            <a:ext cx="3843220" cy="1400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8"/>
              <a:stretch>
                <a:fillRect/>
              </a:stretch>
            </p:blipFill>
          </mc:Choice>
          <mc:Fallback>
            <p:blipFill>
              <a:blip r:embed="rId29"/>
              <a:stretch>
                <a:fillRect/>
              </a:stretch>
            </p:blipFill>
          </mc:Fallback>
        </mc:AlternateContent>
        <p:spPr>
          <a:xfrm>
            <a:off x="322434" y="1789664"/>
            <a:ext cx="34290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99" grpId="0" animBg="1"/>
      <p:bldP spid="100" grpId="0" animBg="1"/>
      <p:bldP spid="101" grpId="0" animBg="1"/>
      <p:bldP spid="102" grpId="0" animBg="1"/>
      <p:bldP spid="161" grpId="0" animBg="1"/>
      <p:bldP spid="167" grpId="0" animBg="1"/>
      <p:bldP spid="168" grpId="0" animBg="1"/>
      <p:bldP spid="169" grpId="0" animBg="1"/>
      <p:bldP spid="170" grpId="0" animBg="1"/>
      <p:bldP spid="67" grpId="1" animBg="1"/>
      <p:bldP spid="6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Sandwiching Programs – Edges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400521" y="1500658"/>
            <a:ext cx="848385" cy="3757143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9087" y="2818364"/>
            <a:ext cx="609052" cy="1377470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079479" y="3219018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097589" y="3797381"/>
            <a:ext cx="91440" cy="91440"/>
          </a:xfrm>
          <a:prstGeom prst="ellipse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840810" y="3483481"/>
            <a:ext cx="368300" cy="50800"/>
          </a:xfrm>
          <a:prstGeom prst="rect">
            <a:avLst/>
          </a:prstGeom>
        </p:spPr>
      </p:pic>
      <p:pic>
        <p:nvPicPr>
          <p:cNvPr id="89" name="Picture 8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057087" y="3456299"/>
            <a:ext cx="368300" cy="50800"/>
          </a:xfrm>
          <a:prstGeom prst="rect">
            <a:avLst/>
          </a:prstGeom>
        </p:spPr>
      </p:pic>
      <p:sp>
        <p:nvSpPr>
          <p:cNvPr id="99" name="Oval 98"/>
          <p:cNvSpPr/>
          <p:nvPr/>
        </p:nvSpPr>
        <p:spPr>
          <a:xfrm>
            <a:off x="3832734" y="1943649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852870" y="2813406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848565" y="4285087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886200" y="4881102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2057400" y="3187923"/>
            <a:ext cx="409590" cy="739952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Picture 139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856190" y="3472721"/>
            <a:ext cx="50800" cy="342900"/>
          </a:xfrm>
          <a:prstGeom prst="rect">
            <a:avLst/>
          </a:prstGeom>
        </p:spPr>
      </p:pic>
      <p:sp>
        <p:nvSpPr>
          <p:cNvPr id="159" name="Oval 158"/>
          <p:cNvSpPr/>
          <p:nvPr/>
        </p:nvSpPr>
        <p:spPr>
          <a:xfrm>
            <a:off x="4903089" y="1500659"/>
            <a:ext cx="848385" cy="3757142"/>
          </a:xfrm>
          <a:prstGeom prst="ellipse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5337328" y="2420342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335302" y="1943649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341633" y="2785794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351133" y="4285087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394960" y="4861560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Picture 17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358758" y="3472721"/>
            <a:ext cx="50800" cy="342900"/>
          </a:xfrm>
          <a:prstGeom prst="rect">
            <a:avLst/>
          </a:prstGeom>
        </p:spPr>
      </p:pic>
      <p:cxnSp>
        <p:nvCxnSpPr>
          <p:cNvPr id="56" name="Straight Arrow Connector 55"/>
          <p:cNvCxnSpPr>
            <a:stCxn id="99" idx="6"/>
          </p:cNvCxnSpPr>
          <p:nvPr/>
        </p:nvCxnSpPr>
        <p:spPr>
          <a:xfrm>
            <a:off x="3924174" y="1989369"/>
            <a:ext cx="1411128" cy="43097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99" idx="5"/>
          </p:cNvCxnSpPr>
          <p:nvPr/>
        </p:nvCxnSpPr>
        <p:spPr>
          <a:xfrm rot="16200000" flipH="1">
            <a:off x="4220898" y="1711583"/>
            <a:ext cx="796665" cy="1416894"/>
          </a:xfrm>
          <a:prstGeom prst="straightConnector1">
            <a:avLst/>
          </a:prstGeom>
          <a:ln w="25400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1" idx="6"/>
          </p:cNvCxnSpPr>
          <p:nvPr/>
        </p:nvCxnSpPr>
        <p:spPr>
          <a:xfrm>
            <a:off x="3940005" y="4330807"/>
            <a:ext cx="1460168" cy="26230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01" idx="5"/>
            <a:endCxn id="170" idx="1"/>
          </p:cNvCxnSpPr>
          <p:nvPr/>
        </p:nvCxnSpPr>
        <p:spPr>
          <a:xfrm rot="16200000" flipH="1">
            <a:off x="4411575" y="3878174"/>
            <a:ext cx="511815" cy="1481737"/>
          </a:xfrm>
          <a:prstGeom prst="straightConnector1">
            <a:avLst/>
          </a:prstGeom>
          <a:ln w="25400">
            <a:solidFill>
              <a:srgbClr val="6600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5394960" y="454738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640526" y="2741630"/>
            <a:ext cx="431800" cy="254000"/>
          </a:xfrm>
          <a:prstGeom prst="rect">
            <a:avLst/>
          </a:prstGeom>
        </p:spPr>
      </p:pic>
      <p:sp>
        <p:nvSpPr>
          <p:cNvPr id="79" name="Rounded Rectangle 78"/>
          <p:cNvSpPr/>
          <p:nvPr/>
        </p:nvSpPr>
        <p:spPr>
          <a:xfrm>
            <a:off x="5797972" y="1486449"/>
            <a:ext cx="2782113" cy="12551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>
            <a:stCxn id="99" idx="6"/>
          </p:cNvCxnSpPr>
          <p:nvPr/>
        </p:nvCxnSpPr>
        <p:spPr>
          <a:xfrm>
            <a:off x="3924174" y="1989369"/>
            <a:ext cx="1403503" cy="47308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01" idx="6"/>
          </p:cNvCxnSpPr>
          <p:nvPr/>
        </p:nvCxnSpPr>
        <p:spPr>
          <a:xfrm>
            <a:off x="3940005" y="4330807"/>
            <a:ext cx="1404948" cy="24898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3852870" y="1727749"/>
            <a:ext cx="342900" cy="215900"/>
          </a:xfrm>
          <a:prstGeom prst="rect">
            <a:avLst/>
          </a:prstGeom>
        </p:spPr>
      </p:pic>
      <p:pic>
        <p:nvPicPr>
          <p:cNvPr id="44" name="Picture 4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3893306" y="2569894"/>
            <a:ext cx="355600" cy="2159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3856190" y="4056487"/>
            <a:ext cx="635000" cy="228600"/>
          </a:xfrm>
          <a:prstGeom prst="rect">
            <a:avLst/>
          </a:prstGeom>
        </p:spPr>
      </p:pic>
      <p:pic>
        <p:nvPicPr>
          <p:cNvPr id="47" name="Picture 4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3923195" y="4648200"/>
            <a:ext cx="368300" cy="228600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2211169" y="3507099"/>
            <a:ext cx="91440" cy="91440"/>
          </a:xfrm>
          <a:prstGeom prst="ellipse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133600" y="5410200"/>
            <a:ext cx="5071782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Sandwiching</a:t>
            </a:r>
            <a:r>
              <a:rPr lang="en-US" sz="2400" dirty="0" smtClean="0"/>
              <a:t>: every path is sandwiched</a:t>
            </a:r>
          </a:p>
          <a:p>
            <a:r>
              <a:rPr lang="en-US" sz="2400" dirty="0" smtClean="0">
                <a:solidFill>
                  <a:srgbClr val="008000"/>
                </a:solidFill>
              </a:rPr>
              <a:t>Approximating</a:t>
            </a:r>
            <a:r>
              <a:rPr lang="en-US" sz="2400" dirty="0" smtClean="0"/>
              <a:t>: error per layer is </a:t>
            </a:r>
            <a:endParaRPr lang="en-US" sz="2400" dirty="0"/>
          </a:p>
        </p:txBody>
      </p:sp>
      <p:pic>
        <p:nvPicPr>
          <p:cNvPr id="63" name="Picture 6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5943600" y="5867400"/>
            <a:ext cx="939800" cy="317500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838200" y="3048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1151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Sandwiching Programs – Proof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1151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1" name="Picture 8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6096000" y="2057400"/>
            <a:ext cx="2184400" cy="266700"/>
          </a:xfrm>
          <a:prstGeom prst="rect">
            <a:avLst/>
          </a:prstGeom>
        </p:spPr>
      </p:pic>
      <p:pic>
        <p:nvPicPr>
          <p:cNvPr id="83" name="Picture 82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0"/>
              <a:stretch>
                <a:fillRect/>
              </a:stretch>
            </p:blipFill>
          </mc:Choice>
          <mc:Fallback>
            <p:blipFill>
              <a:blip r:embed="rId21"/>
              <a:stretch>
                <a:fillRect/>
              </a:stretch>
            </p:blipFill>
          </mc:Fallback>
        </mc:AlternateContent>
        <p:spPr>
          <a:xfrm>
            <a:off x="7543800" y="2333625"/>
            <a:ext cx="685800" cy="228600"/>
          </a:xfrm>
          <a:prstGeom prst="rect">
            <a:avLst/>
          </a:prstGeom>
        </p:spPr>
      </p:pic>
      <p:pic>
        <p:nvPicPr>
          <p:cNvPr id="88" name="Picture 8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tretch>
                <a:fillRect/>
              </a:stretch>
            </p:blipFill>
          </mc:Choice>
          <mc:Fallback>
            <p:blipFill>
              <a:blip r:embed="rId23"/>
              <a:stretch>
                <a:fillRect/>
              </a:stretch>
            </p:blipFill>
          </mc:Fallback>
        </mc:AlternateContent>
        <p:spPr>
          <a:xfrm>
            <a:off x="6083300" y="1676400"/>
            <a:ext cx="22987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9" grpId="0" animBg="1"/>
      <p:bldP spid="100" grpId="0" animBg="1"/>
      <p:bldP spid="101" grpId="0" animBg="1"/>
      <p:bldP spid="102" grpId="0" animBg="1"/>
      <p:bldP spid="161" grpId="0" animBg="1"/>
      <p:bldP spid="161" grpId="1" animBg="1"/>
      <p:bldP spid="167" grpId="0" animBg="1"/>
      <p:bldP spid="168" grpId="0" animBg="1"/>
      <p:bldP spid="169" grpId="0" animBg="1"/>
      <p:bldP spid="170" grpId="0" animBg="1"/>
      <p:bldP spid="68" grpId="0" animBg="1"/>
      <p:bldP spid="68" grpId="1" animBg="1"/>
      <p:bldP spid="79" grpId="0" animBg="1"/>
      <p:bldP spid="6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for </a:t>
            </a:r>
            <a:r>
              <a:rPr lang="en-US" dirty="0" err="1" smtClean="0"/>
              <a:t>Halfspaces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676400"/>
            <a:ext cx="5486400" cy="4381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PRGs</a:t>
            </a:r>
            <a:r>
              <a:rPr lang="en-US" dirty="0" smtClean="0"/>
              <a:t> for Regular </a:t>
            </a:r>
            <a:r>
              <a:rPr lang="en-US" dirty="0" err="1" smtClean="0"/>
              <a:t>halfspaces</a:t>
            </a:r>
            <a:endParaRPr lang="en-US" dirty="0" smtClean="0"/>
          </a:p>
          <a:p>
            <a:pPr lvl="1"/>
            <a:r>
              <a:rPr lang="en-US" dirty="0" smtClean="0"/>
              <a:t>Limited independence, hashing</a:t>
            </a:r>
          </a:p>
          <a:p>
            <a:pPr lvl="1"/>
            <a:r>
              <a:rPr lang="en-US" dirty="0" smtClean="0"/>
              <a:t>Berry-</a:t>
            </a:r>
            <a:r>
              <a:rPr lang="en-US" dirty="0" err="1" smtClean="0"/>
              <a:t>Esseen</a:t>
            </a:r>
            <a:r>
              <a:rPr lang="en-US" dirty="0" smtClean="0"/>
              <a:t> theorem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2. Reduce arbitrary case to regular case</a:t>
            </a:r>
          </a:p>
          <a:p>
            <a:pPr lvl="1"/>
            <a:r>
              <a:rPr lang="en-US" dirty="0" smtClean="0"/>
              <a:t>Regularity lemmas, bounded independence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3. </a:t>
            </a:r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ROBPs</a:t>
            </a:r>
            <a:r>
              <a:rPr lang="en-US" dirty="0" smtClean="0"/>
              <a:t> fool </a:t>
            </a:r>
            <a:r>
              <a:rPr lang="en-US" dirty="0" err="1" smtClean="0"/>
              <a:t>Halfspaces</a:t>
            </a:r>
            <a:endParaRPr lang="en-US" dirty="0" smtClean="0"/>
          </a:p>
          <a:p>
            <a:pPr lvl="1"/>
            <a:r>
              <a:rPr lang="en-US" dirty="0" smtClean="0"/>
              <a:t>More general ‘monotone trick’</a:t>
            </a:r>
          </a:p>
        </p:txBody>
      </p:sp>
      <p:sp>
        <p:nvSpPr>
          <p:cNvPr id="9" name="Right Brace 8"/>
          <p:cNvSpPr/>
          <p:nvPr/>
        </p:nvSpPr>
        <p:spPr>
          <a:xfrm>
            <a:off x="5334000" y="2057400"/>
            <a:ext cx="990600" cy="3276600"/>
          </a:xfrm>
          <a:prstGeom prst="rightBrace">
            <a:avLst>
              <a:gd name="adj1" fmla="val 8333"/>
              <a:gd name="adj2" fmla="val 4945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00800" y="3424535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PRG for </a:t>
            </a:r>
            <a:r>
              <a:rPr lang="en-US" sz="2400" dirty="0" err="1" smtClean="0"/>
              <a:t>Halfspaces</a:t>
            </a:r>
            <a:endParaRPr lang="en-US" sz="2400" dirty="0" smtClean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261100" y="3949700"/>
            <a:ext cx="27305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Halfspaces</a:t>
            </a:r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5" name="Picture 44" descr="halfspac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176463"/>
            <a:ext cx="4876800" cy="3657600"/>
          </a:xfrm>
          <a:prstGeom prst="rect">
            <a:avLst/>
          </a:prstGeom>
        </p:spPr>
      </p:pic>
      <p:pic>
        <p:nvPicPr>
          <p:cNvPr id="46" name="Picture 4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990600" y="1854201"/>
            <a:ext cx="3200400" cy="78715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14400" y="3981272"/>
            <a:ext cx="3505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Applications</a:t>
            </a:r>
            <a:r>
              <a:rPr lang="en-US" sz="2400" dirty="0" smtClean="0"/>
              <a:t>: </a:t>
            </a:r>
            <a:r>
              <a:rPr lang="en-US" sz="2400" dirty="0" err="1" smtClean="0"/>
              <a:t>Perceptrons</a:t>
            </a:r>
            <a:r>
              <a:rPr lang="en-US" sz="2400" dirty="0" smtClean="0"/>
              <a:t>, Boosting, Support Vector Machines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Subsequent 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914400" y="2057400"/>
          <a:ext cx="77724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4876800"/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Reference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Result</a:t>
                      </a:r>
                      <a:endParaRPr lang="en-US" sz="2400" dirty="0"/>
                    </a:p>
                  </a:txBody>
                  <a:tcPr/>
                </a:tc>
              </a:tr>
              <a:tr h="771202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Gopalan</a:t>
                      </a:r>
                      <a:r>
                        <a:rPr lang="en-US" sz="2400" dirty="0" smtClean="0"/>
                        <a:t> et al. [GOWZ09]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PRGs</a:t>
                      </a:r>
                      <a:r>
                        <a:rPr lang="en-US" sz="2400" baseline="0" dirty="0" smtClean="0"/>
                        <a:t> for</a:t>
                      </a:r>
                      <a:r>
                        <a:rPr lang="en-US" sz="2400" dirty="0" smtClean="0"/>
                        <a:t> functions of </a:t>
                      </a:r>
                      <a:r>
                        <a:rPr lang="en-US" sz="2400" dirty="0" err="1" smtClean="0"/>
                        <a:t>halfspaces</a:t>
                      </a:r>
                      <a:r>
                        <a:rPr lang="en-US" sz="2400" dirty="0" smtClean="0"/>
                        <a:t> under product distributions</a:t>
                      </a:r>
                      <a:endParaRPr lang="en-US" sz="2400" dirty="0"/>
                    </a:p>
                  </a:txBody>
                  <a:tcPr/>
                </a:tc>
              </a:tr>
              <a:tr h="9296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Harsha</a:t>
                      </a:r>
                      <a:r>
                        <a:rPr lang="en-US" sz="2400" dirty="0" smtClean="0"/>
                        <a:t> et al. [HKM09b]</a:t>
                      </a:r>
                    </a:p>
                    <a:p>
                      <a:r>
                        <a:rPr lang="en-US" sz="2400" dirty="0" smtClean="0"/>
                        <a:t>(new IP</a:t>
                      </a:r>
                      <a:r>
                        <a:rPr lang="en-US" sz="2400" baseline="0" dirty="0" smtClean="0"/>
                        <a:t> + generator)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Quasi-polynomial time approx. counting for “regular” integer programs</a:t>
                      </a:r>
                      <a:endParaRPr lang="en-US" sz="2400" dirty="0"/>
                    </a:p>
                  </a:txBody>
                  <a:tcPr/>
                </a:tc>
              </a:tr>
              <a:tr h="9296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Gopalan</a:t>
                      </a:r>
                      <a:r>
                        <a:rPr lang="en-US" sz="2400" dirty="0" smtClean="0"/>
                        <a:t> et al.</a:t>
                      </a:r>
                    </a:p>
                    <a:p>
                      <a:r>
                        <a:rPr lang="en-US" sz="2400" dirty="0" smtClean="0"/>
                        <a:t>[GKM10]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Deterministic approximate counting </a:t>
                      </a:r>
                      <a:r>
                        <a:rPr lang="en-US" sz="2400" smtClean="0"/>
                        <a:t>for knapsack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95400" y="1828800"/>
            <a:ext cx="7086600" cy="1752600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828800"/>
            <a:ext cx="6858000" cy="43815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dirty="0" err="1" smtClean="0"/>
              <a:t>PRGs</a:t>
            </a:r>
            <a:r>
              <a:rPr lang="en-US" dirty="0" smtClean="0"/>
              <a:t> from invariance principles</a:t>
            </a:r>
          </a:p>
          <a:p>
            <a:pPr lvl="1"/>
            <a:r>
              <a:rPr lang="en-US" dirty="0" err="1" smtClean="0"/>
              <a:t>IPs</a:t>
            </a:r>
            <a:r>
              <a:rPr lang="en-US" dirty="0" smtClean="0"/>
              <a:t> give us nice target distributions to aim.</a:t>
            </a:r>
          </a:p>
          <a:p>
            <a:pPr lvl="1"/>
            <a:r>
              <a:rPr lang="en-US" dirty="0" smtClean="0"/>
              <a:t>Error depends on first few moments – manage with limited independence + hashing.</a:t>
            </a:r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r>
              <a:rPr lang="en-US" sz="2400" dirty="0" smtClean="0"/>
              <a:t> Monotone trick</a:t>
            </a:r>
          </a:p>
          <a:p>
            <a:pPr lvl="1"/>
            <a:r>
              <a:rPr lang="en-US" dirty="0" smtClean="0"/>
              <a:t>Width not important if more structure in ROBP.</a:t>
            </a:r>
          </a:p>
          <a:p>
            <a:pPr lvl="1"/>
            <a:r>
              <a:rPr lang="en-US" dirty="0" err="1" smtClean="0"/>
              <a:t>PRGs</a:t>
            </a:r>
            <a:r>
              <a:rPr lang="en-US" dirty="0" smtClean="0"/>
              <a:t> of Nisan90, INW94 always more powerful than we know them to be.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95400" y="4038600"/>
            <a:ext cx="7086600" cy="1752600"/>
          </a:xfrm>
          <a:prstGeom prst="rect">
            <a:avLst/>
          </a:prstGeom>
          <a:solidFill>
            <a:srgbClr val="CCFFCC">
              <a:alpha val="27000"/>
            </a:srgbClr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038600"/>
            <a:ext cx="7772400" cy="1981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Optimal non-explicit:</a:t>
            </a:r>
          </a:p>
          <a:p>
            <a:pPr>
              <a:buNone/>
            </a:pPr>
            <a:r>
              <a:rPr lang="en-US" dirty="0" smtClean="0"/>
              <a:t>Possible approach: adapt monotone trick to work for higher degree </a:t>
            </a:r>
            <a:r>
              <a:rPr lang="en-US" dirty="0" err="1" smtClean="0"/>
              <a:t>PTFs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24000" y="2133600"/>
            <a:ext cx="60960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Better </a:t>
            </a:r>
            <a:r>
              <a:rPr lang="en-US" sz="2800" dirty="0" err="1" smtClean="0"/>
              <a:t>PRGs</a:t>
            </a:r>
            <a:r>
              <a:rPr lang="en-US" sz="2800" dirty="0" smtClean="0"/>
              <a:t> for </a:t>
            </a:r>
            <a:r>
              <a:rPr lang="en-US" sz="2800" dirty="0" err="1" smtClean="0"/>
              <a:t>PTFs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911600" y="4191000"/>
            <a:ext cx="3218688" cy="36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24000" y="2133600"/>
            <a:ext cx="60960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Optimal </a:t>
            </a:r>
            <a:r>
              <a:rPr lang="en-US" sz="2800" dirty="0" err="1" smtClean="0"/>
              <a:t>PRGs</a:t>
            </a:r>
            <a:r>
              <a:rPr lang="en-US" sz="2800" dirty="0" smtClean="0"/>
              <a:t> for Monotone </a:t>
            </a:r>
            <a:r>
              <a:rPr lang="en-US" sz="2800" dirty="0" err="1" smtClean="0"/>
              <a:t>ROBPs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66800" y="4038600"/>
            <a:ext cx="7772400" cy="1981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Improving Nisan90,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INW94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 outstanding open problem.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Monotone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ROBPs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 important special case.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24000" y="2133600"/>
            <a:ext cx="60960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More applications of ‘</a:t>
            </a:r>
            <a:r>
              <a:rPr lang="en-US" sz="2800" dirty="0" err="1" smtClean="0"/>
              <a:t>PRGs</a:t>
            </a:r>
            <a:r>
              <a:rPr lang="en-US" sz="2800" dirty="0" smtClean="0"/>
              <a:t> from invariance principles’?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54950" y="2887581"/>
            <a:ext cx="312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Thank You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dicema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990600"/>
            <a:ext cx="2011680" cy="2011680"/>
          </a:xfrm>
          <a:prstGeom prst="rect">
            <a:avLst/>
          </a:prstGeom>
        </p:spPr>
      </p:pic>
      <p:pic>
        <p:nvPicPr>
          <p:cNvPr id="8" name="Content Placeholder 12" descr="dice1.jpg"/>
          <p:cNvPicPr>
            <a:picLocks noChangeAspect="1"/>
          </p:cNvPicPr>
          <p:nvPr/>
        </p:nvPicPr>
        <p:blipFill>
          <a:blip r:embed="rId3"/>
          <a:srcRect l="-16689" r="-16689"/>
          <a:stretch>
            <a:fillRect/>
          </a:stretch>
        </p:blipFill>
        <p:spPr>
          <a:xfrm>
            <a:off x="925830" y="1083321"/>
            <a:ext cx="2720339" cy="1600200"/>
          </a:xfrm>
          <a:prstGeom prst="rect">
            <a:avLst/>
          </a:prstGeom>
        </p:spPr>
      </p:pic>
      <p:sp>
        <p:nvSpPr>
          <p:cNvPr id="9" name="Right Arrow 8"/>
          <p:cNvSpPr>
            <a:spLocks noChangeAspect="1"/>
          </p:cNvSpPr>
          <p:nvPr/>
        </p:nvSpPr>
        <p:spPr>
          <a:xfrm>
            <a:off x="4012739" y="1812278"/>
            <a:ext cx="731520" cy="362341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38400" y="3103602"/>
            <a:ext cx="381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008000"/>
                </a:solidFill>
              </a:rPr>
              <a:t>Good </a:t>
            </a:r>
            <a:r>
              <a:rPr lang="en-US" sz="3000" b="1" dirty="0" err="1" smtClean="0">
                <a:solidFill>
                  <a:srgbClr val="008000"/>
                </a:solidFill>
              </a:rPr>
              <a:t>PRGs</a:t>
            </a:r>
            <a:r>
              <a:rPr lang="en-US" sz="3000" b="1" dirty="0" smtClean="0">
                <a:solidFill>
                  <a:srgbClr val="008000"/>
                </a:solidFill>
              </a:rPr>
              <a:t> for </a:t>
            </a:r>
            <a:r>
              <a:rPr lang="en-US" sz="3000" b="1" dirty="0" err="1" smtClean="0">
                <a:solidFill>
                  <a:srgbClr val="008000"/>
                </a:solidFill>
              </a:rPr>
              <a:t>PTFs</a:t>
            </a:r>
            <a:r>
              <a:rPr lang="en-US" sz="3000" b="1" dirty="0" smtClean="0">
                <a:solidFill>
                  <a:srgbClr val="008000"/>
                </a:solidFill>
              </a:rPr>
              <a:t>?</a:t>
            </a:r>
            <a:endParaRPr lang="en-US" sz="3000" b="1" dirty="0">
              <a:solidFill>
                <a:srgbClr val="008000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3733800"/>
            <a:ext cx="7772400" cy="22860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  This Work</a:t>
            </a:r>
          </a:p>
          <a:p>
            <a:pPr algn="ctr">
              <a:buNone/>
            </a:pPr>
            <a:r>
              <a:rPr lang="en-US" dirty="0" smtClean="0"/>
              <a:t>First nontrivial answer for degrees &gt; 1.</a:t>
            </a:r>
          </a:p>
          <a:p>
            <a:pPr algn="ctr">
              <a:buNone/>
            </a:pPr>
            <a:r>
              <a:rPr lang="en-US" dirty="0" smtClean="0"/>
              <a:t>Significant improvements for degree 1.</a:t>
            </a:r>
          </a:p>
          <a:p>
            <a:pPr algn="ctr">
              <a:buNone/>
            </a:pPr>
            <a:r>
              <a:rPr lang="en-US" dirty="0" smtClean="0"/>
              <a:t>Generic techniques: </a:t>
            </a:r>
            <a:r>
              <a:rPr lang="en-US" dirty="0" err="1" smtClean="0"/>
              <a:t>PRGs</a:t>
            </a:r>
            <a:r>
              <a:rPr lang="en-US" dirty="0" smtClean="0"/>
              <a:t> from </a:t>
            </a:r>
            <a:r>
              <a:rPr lang="en-US" dirty="0" err="1" smtClean="0"/>
              <a:t>CLTs</a:t>
            </a:r>
            <a:r>
              <a:rPr lang="en-US" dirty="0" smtClean="0"/>
              <a:t>, monotone trick.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077259" y="3733800"/>
            <a:ext cx="4856941" cy="1447800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Important in Complexity theory.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Algorithmic applications: explicit Johnson-</a:t>
            </a:r>
            <a:r>
              <a:rPr lang="en-US" sz="2400" dirty="0" err="1" smtClean="0">
                <a:solidFill>
                  <a:schemeClr val="tx1"/>
                </a:solidFill>
              </a:rPr>
              <a:t>Lindenstrauss</a:t>
            </a:r>
            <a:r>
              <a:rPr lang="en-US" sz="2400" dirty="0" smtClean="0">
                <a:solidFill>
                  <a:schemeClr val="tx1"/>
                </a:solidFill>
              </a:rPr>
              <a:t> families, </a:t>
            </a:r>
            <a:r>
              <a:rPr lang="en-US" sz="2400" dirty="0" err="1" smtClean="0">
                <a:solidFill>
                  <a:schemeClr val="tx1"/>
                </a:solidFill>
              </a:rPr>
              <a:t>derandomizing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Goemans</a:t>
            </a:r>
            <a:r>
              <a:rPr lang="en-US" sz="2400" dirty="0" smtClean="0">
                <a:solidFill>
                  <a:schemeClr val="tx1"/>
                </a:solidFill>
              </a:rPr>
              <a:t>-Williamson.</a:t>
            </a:r>
          </a:p>
        </p:txBody>
      </p:sp>
      <p:pic>
        <p:nvPicPr>
          <p:cNvPr id="10" name="Picture 9" descr="Paraboloid_rotacn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286000"/>
            <a:ext cx="628807" cy="715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pr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28800"/>
            <a:ext cx="4876800" cy="3657600"/>
          </a:xfrm>
          <a:prstGeom prst="rect">
            <a:avLst/>
          </a:prstGeom>
        </p:spPr>
      </p:pic>
      <p:pic>
        <p:nvPicPr>
          <p:cNvPr id="7" name="Picture 6" descr="fprg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828800"/>
            <a:ext cx="4876800" cy="3657600"/>
          </a:xfrm>
          <a:prstGeom prst="rect">
            <a:avLst/>
          </a:prstGeom>
        </p:spPr>
      </p:pic>
      <p:pic>
        <p:nvPicPr>
          <p:cNvPr id="9" name="Picture 8" descr="fprg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828800"/>
            <a:ext cx="4876800" cy="3657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67000" y="5478959"/>
            <a:ext cx="3870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Fraction of  </a:t>
            </a:r>
            <a:r>
              <a:rPr lang="en-US" sz="2200" dirty="0" smtClean="0">
                <a:solidFill>
                  <a:srgbClr val="698B22"/>
                </a:solidFill>
              </a:rPr>
              <a:t>Positive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FF0000"/>
                </a:solidFill>
              </a:rPr>
              <a:t>Universe</a:t>
            </a:r>
            <a:r>
              <a:rPr lang="en-US" sz="2200" dirty="0" smtClean="0"/>
              <a:t> points</a:t>
            </a:r>
          </a:p>
          <a:p>
            <a:r>
              <a:rPr lang="en-US" sz="2200" dirty="0" smtClean="0"/>
              <a:t>~ Fraction of </a:t>
            </a:r>
            <a:r>
              <a:rPr lang="en-US" sz="2200" dirty="0" smtClean="0">
                <a:solidFill>
                  <a:srgbClr val="698B22"/>
                </a:solidFill>
              </a:rPr>
              <a:t>Positive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PRG</a:t>
            </a:r>
            <a:r>
              <a:rPr lang="en-US" sz="2200" dirty="0" smtClean="0"/>
              <a:t> points</a:t>
            </a: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PTFs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Small set preserving fraction of +’</a:t>
            </a:r>
            <a:r>
              <a:rPr lang="en-US" dirty="0" err="1" smtClean="0"/>
              <a:t>ve</a:t>
            </a:r>
            <a:r>
              <a:rPr lang="en-US" dirty="0" smtClean="0"/>
              <a:t> points for all </a:t>
            </a:r>
            <a:r>
              <a:rPr lang="en-US" dirty="0" err="1" smtClean="0"/>
              <a:t>PTFs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5200" y="5486400"/>
            <a:ext cx="20517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Universe </a:t>
            </a:r>
            <a:r>
              <a:rPr lang="en-US" sz="2200" dirty="0" smtClean="0"/>
              <a:t>of Points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5486400"/>
            <a:ext cx="26027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Small set of </a:t>
            </a:r>
            <a:r>
              <a:rPr lang="en-US" sz="2200" dirty="0" smtClean="0">
                <a:solidFill>
                  <a:srgbClr val="0000FF"/>
                </a:solidFill>
              </a:rPr>
              <a:t>PRG </a:t>
            </a:r>
            <a:r>
              <a:rPr lang="en-US" sz="2200" dirty="0" smtClean="0"/>
              <a:t>Points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  <p:bldP spid="6" grpId="0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PTFs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24568" y="2722101"/>
            <a:ext cx="7962232" cy="1978599"/>
            <a:chOff x="0" y="0"/>
            <a:chExt cx="7772400" cy="2080143"/>
          </a:xfrm>
        </p:grpSpPr>
        <p:sp>
          <p:nvSpPr>
            <p:cNvPr id="5" name="Rounded Rectangle 4"/>
            <p:cNvSpPr/>
            <p:nvPr/>
          </p:nvSpPr>
          <p:spPr>
            <a:xfrm>
              <a:off x="0" y="0"/>
              <a:ext cx="7772400" cy="2080143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101544" y="101544"/>
              <a:ext cx="7569312" cy="18770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 kern="1200" dirty="0"/>
            </a:p>
          </p:txBody>
        </p:sp>
      </p:grpSp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495510" y="2965736"/>
            <a:ext cx="6311900" cy="393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74632" y="4700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       Stretch </a:t>
            </a:r>
            <a:r>
              <a:rPr lang="en-US" i="1" dirty="0" err="1" smtClean="0"/>
              <a:t>r</a:t>
            </a:r>
            <a:r>
              <a:rPr lang="en-US" dirty="0" smtClean="0"/>
              <a:t> bits to </a:t>
            </a:r>
            <a:r>
              <a:rPr lang="en-US" i="1" dirty="0" err="1" smtClean="0"/>
              <a:t>n</a:t>
            </a:r>
            <a:r>
              <a:rPr lang="en-US" dirty="0" smtClean="0"/>
              <a:t> bits and fool degree </a:t>
            </a:r>
            <a:r>
              <a:rPr lang="en-US" dirty="0" err="1" smtClean="0"/>
              <a:t>d</a:t>
            </a:r>
            <a:r>
              <a:rPr lang="en-US" dirty="0" smtClean="0"/>
              <a:t> </a:t>
            </a:r>
            <a:r>
              <a:rPr lang="en-US" dirty="0" err="1" smtClean="0"/>
              <a:t>PTFs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856202" y="3607139"/>
            <a:ext cx="7721600" cy="8763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7772400" cy="1143000"/>
          </a:xfrm>
        </p:spPr>
        <p:txBody>
          <a:bodyPr/>
          <a:lstStyle/>
          <a:p>
            <a:r>
              <a:rPr lang="en-US" dirty="0" smtClean="0"/>
              <a:t>Previous 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819900" y="2497138"/>
            <a:ext cx="1104900" cy="330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718300" y="2895600"/>
            <a:ext cx="1358900" cy="330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667500" y="3387725"/>
            <a:ext cx="1409700" cy="2921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09600" y="3931920"/>
          <a:ext cx="8083296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696"/>
                <a:gridCol w="3352800"/>
                <a:gridCol w="2590800"/>
              </a:tblGrid>
              <a:tr h="213360">
                <a:tc>
                  <a:txBody>
                    <a:bodyPr/>
                    <a:lstStyle/>
                    <a:p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2300" b="1" i="0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i="0" dirty="0" smtClean="0">
                          <a:solidFill>
                            <a:schemeClr val="tx1"/>
                          </a:solidFill>
                        </a:rPr>
                        <a:t>Degree </a:t>
                      </a:r>
                      <a:r>
                        <a:rPr lang="en-US" sz="2300" b="1" i="0" dirty="0" err="1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sz="2300" b="1" i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300" b="1" i="0" dirty="0" err="1" smtClean="0">
                          <a:solidFill>
                            <a:schemeClr val="tx1"/>
                          </a:solidFill>
                        </a:rPr>
                        <a:t>PTFs</a:t>
                      </a:r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2300" b="1" i="0" dirty="0" smtClean="0">
                          <a:solidFill>
                            <a:schemeClr val="tx1"/>
                          </a:solidFill>
                        </a:rPr>
                        <a:t>This work</a:t>
                      </a:r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i="0" dirty="0" err="1" smtClean="0">
                          <a:solidFill>
                            <a:schemeClr val="tx1"/>
                          </a:solidFill>
                        </a:rPr>
                        <a:t>Halfspaces</a:t>
                      </a:r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Content Placeholder 4"/>
          <p:cNvGraphicFramePr>
            <a:graphicFrameLocks/>
          </p:cNvGraphicFramePr>
          <p:nvPr/>
        </p:nvGraphicFramePr>
        <p:xfrm>
          <a:off x="603504" y="1524000"/>
          <a:ext cx="808329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696"/>
                <a:gridCol w="3328416"/>
                <a:gridCol w="26151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Reference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Function Class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Seed Length</a:t>
                      </a:r>
                      <a:endParaRPr lang="en-US" sz="2300" dirty="0"/>
                    </a:p>
                  </a:txBody>
                  <a:tcPr/>
                </a:tc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No nontrivial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baseline="0" dirty="0" err="1" smtClean="0"/>
                        <a:t>PRGs</a:t>
                      </a:r>
                      <a:r>
                        <a:rPr lang="en-US" sz="2300" baseline="0" dirty="0" smtClean="0"/>
                        <a:t> for degree &gt; 1</a:t>
                      </a:r>
                      <a:endParaRPr lang="en-US" sz="2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Nis90,</a:t>
                      </a:r>
                      <a:r>
                        <a:rPr lang="en-US" sz="2300" baseline="0" dirty="0" smtClean="0"/>
                        <a:t> INW94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Halfspaces</a:t>
                      </a:r>
                      <a:r>
                        <a:rPr lang="en-US" sz="2300" dirty="0" smtClean="0"/>
                        <a:t> with poly. weights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DGJSV09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Halfspaces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Rabani</a:t>
                      </a:r>
                      <a:r>
                        <a:rPr lang="en-US" sz="2300" dirty="0" smtClean="0"/>
                        <a:t>, </a:t>
                      </a:r>
                      <a:r>
                        <a:rPr lang="en-US" sz="2300" dirty="0" err="1" smtClean="0"/>
                        <a:t>Shpilka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dirty="0" smtClean="0"/>
                        <a:t>09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Halfspaces</a:t>
                      </a:r>
                      <a:r>
                        <a:rPr lang="en-US" sz="2300" dirty="0" smtClean="0"/>
                        <a:t>,</a:t>
                      </a:r>
                      <a:r>
                        <a:rPr lang="en-US" sz="2300" baseline="0" dirty="0" smtClean="0"/>
                        <a:t> Hitting sets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KRS</a:t>
                      </a:r>
                      <a:r>
                        <a:rPr lang="en-US" sz="2300" baseline="0" dirty="0" smtClean="0"/>
                        <a:t> 09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Spherical caps, </a:t>
                      </a:r>
                      <a:r>
                        <a:rPr lang="en-US" sz="2300" dirty="0" err="1" smtClean="0"/>
                        <a:t>Digons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705600" y="4434840"/>
            <a:ext cx="1447800" cy="342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6819900" y="2466975"/>
            <a:ext cx="1104900" cy="33020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838200" y="304800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1151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 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1151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56273" y="5405735"/>
            <a:ext cx="382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Similar results for spherical caps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8" name="Picture 27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6553200" y="2915920"/>
            <a:ext cx="1562100" cy="3302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6248400" y="3346704"/>
            <a:ext cx="2286000" cy="292100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6183313" y="3782695"/>
            <a:ext cx="2413000" cy="3302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6153912" y="4898708"/>
            <a:ext cx="25019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Diakonikolas</a:t>
            </a:r>
            <a:r>
              <a:rPr lang="en-US" dirty="0" smtClean="0"/>
              <a:t>, Kane and Nelson 09:                 -wise independence fools degree 2 </a:t>
            </a:r>
            <a:r>
              <a:rPr lang="en-US" dirty="0" err="1" smtClean="0"/>
              <a:t>PTFs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880100" y="1600200"/>
            <a:ext cx="1206500" cy="31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Constructions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225EC-A78A-9C45-AA87-399B57BC569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828800"/>
            <a:ext cx="6858000" cy="43815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PRGs</a:t>
            </a:r>
            <a:r>
              <a:rPr lang="en-US" dirty="0" smtClean="0"/>
              <a:t> for regular </a:t>
            </a:r>
            <a:r>
              <a:rPr lang="en-US" dirty="0" err="1" smtClean="0"/>
              <a:t>PTFs</a:t>
            </a:r>
            <a:endParaRPr lang="en-US" dirty="0" smtClean="0"/>
          </a:p>
          <a:p>
            <a:pPr lvl="1"/>
            <a:r>
              <a:rPr lang="en-US" dirty="0" smtClean="0"/>
              <a:t>Limited dependence and hashing</a:t>
            </a:r>
          </a:p>
          <a:p>
            <a:pPr lvl="1"/>
            <a:r>
              <a:rPr lang="en-US" dirty="0" smtClean="0"/>
              <a:t>Berry-</a:t>
            </a:r>
            <a:r>
              <a:rPr lang="en-US" dirty="0" err="1" smtClean="0"/>
              <a:t>Esseen</a:t>
            </a:r>
            <a:r>
              <a:rPr lang="en-US" dirty="0" smtClean="0"/>
              <a:t> theorem and invariance principle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2. Reduce arbitrary </a:t>
            </a:r>
            <a:r>
              <a:rPr lang="en-US" dirty="0" err="1" smtClean="0"/>
              <a:t>PTFs</a:t>
            </a:r>
            <a:r>
              <a:rPr lang="en-US" dirty="0" smtClean="0"/>
              <a:t> to regular </a:t>
            </a:r>
            <a:r>
              <a:rPr lang="en-US" dirty="0" err="1" smtClean="0"/>
              <a:t>PTFs</a:t>
            </a:r>
            <a:endParaRPr lang="en-US" dirty="0" smtClean="0"/>
          </a:p>
          <a:p>
            <a:pPr lvl="1"/>
            <a:r>
              <a:rPr lang="en-US" dirty="0" smtClean="0"/>
              <a:t>Regularity lemmas and bounded independence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3. </a:t>
            </a:r>
            <a:r>
              <a:rPr lang="en-US" dirty="0" err="1" smtClean="0"/>
              <a:t>PRGs</a:t>
            </a:r>
            <a:r>
              <a:rPr lang="en-US" dirty="0" smtClean="0"/>
              <a:t> for </a:t>
            </a:r>
            <a:r>
              <a:rPr lang="en-US" dirty="0" err="1" smtClean="0"/>
              <a:t>logspace</a:t>
            </a:r>
            <a:r>
              <a:rPr lang="en-US" dirty="0" smtClean="0"/>
              <a:t> machines fool </a:t>
            </a:r>
            <a:r>
              <a:rPr lang="en-US" dirty="0" err="1" smtClean="0"/>
              <a:t>halfspaces</a:t>
            </a:r>
            <a:endParaRPr lang="en-US" dirty="0" smtClean="0"/>
          </a:p>
          <a:p>
            <a:pPr lvl="1"/>
            <a:r>
              <a:rPr lang="en-US" dirty="0" smtClean="0"/>
              <a:t>More general: fool monotone </a:t>
            </a:r>
            <a:r>
              <a:rPr lang="en-US" dirty="0" err="1" smtClean="0"/>
              <a:t>ROBPs</a:t>
            </a:r>
            <a:endParaRPr lang="en-US" dirty="0" smtClean="0"/>
          </a:p>
        </p:txBody>
      </p:sp>
      <p:sp>
        <p:nvSpPr>
          <p:cNvPr id="7" name="Right Arrow 6"/>
          <p:cNvSpPr/>
          <p:nvPr/>
        </p:nvSpPr>
        <p:spPr>
          <a:xfrm>
            <a:off x="457200" y="2050606"/>
            <a:ext cx="978408" cy="235394"/>
          </a:xfrm>
          <a:prstGeom prst="rightArrow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91000" y="1828800"/>
            <a:ext cx="1524000" cy="492443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600" dirty="0" err="1" smtClean="0"/>
              <a:t>halfspaces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953000" y="1524000"/>
            <a:ext cx="3954645" cy="886255"/>
          </a:xfrm>
          <a:prstGeom prst="wedgeRoundRectCallout">
            <a:avLst>
              <a:gd name="adj1" fmla="val -52716"/>
              <a:gd name="adj2" fmla="val 48951"/>
              <a:gd name="adj3" fmla="val 16667"/>
            </a:avLst>
          </a:prstGeom>
          <a:solidFill>
            <a:srgbClr val="CCFFCC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Essentially a simplification of the hitting set of  </a:t>
            </a:r>
            <a:r>
              <a:rPr lang="en-US" sz="2400" dirty="0" err="1" smtClean="0">
                <a:solidFill>
                  <a:schemeClr val="tx1"/>
                </a:solidFill>
              </a:rPr>
              <a:t>Rabani</a:t>
            </a:r>
            <a:r>
              <a:rPr lang="en-US" sz="2400" dirty="0" smtClean="0">
                <a:solidFill>
                  <a:schemeClr val="tx1"/>
                </a:solidFill>
              </a:rPr>
              <a:t> and </a:t>
            </a:r>
            <a:r>
              <a:rPr lang="en-US" sz="2400" dirty="0" err="1" smtClean="0">
                <a:solidFill>
                  <a:schemeClr val="tx1"/>
                </a:solidFill>
              </a:rPr>
              <a:t>Shpilka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1" animBg="1"/>
      <p:bldP spid="9" grpId="2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ＭＳ ゴシック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ヒラギノ明朝 Pro W3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>
        <a:ln/>
      </a:spPr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Equity.thmx</Template>
  <TotalTime>6444</TotalTime>
  <Words>1142</Words>
  <Application>Microsoft Macintosh PowerPoint</Application>
  <PresentationFormat>On-screen Show (4:3)</PresentationFormat>
  <Paragraphs>306</Paragraphs>
  <Slides>35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Equity</vt:lpstr>
      <vt:lpstr>Pseudorandom Generators for Polynomial Threshold Functions</vt:lpstr>
      <vt:lpstr>Polynomial Threshold Functions</vt:lpstr>
      <vt:lpstr>Halfspaces</vt:lpstr>
      <vt:lpstr>Slide 4</vt:lpstr>
      <vt:lpstr>PRGs for PTFs</vt:lpstr>
      <vt:lpstr>PRGs for PTFs</vt:lpstr>
      <vt:lpstr>Previous Results</vt:lpstr>
      <vt:lpstr>Independent Work</vt:lpstr>
      <vt:lpstr>Outline of Constructions</vt:lpstr>
      <vt:lpstr>Regular Halfspaces</vt:lpstr>
      <vt:lpstr>Berry-Esseen Theorem</vt:lpstr>
      <vt:lpstr>Toy Example: Majority</vt:lpstr>
      <vt:lpstr>Fooling Majority</vt:lpstr>
      <vt:lpstr>Fooling Majority</vt:lpstr>
      <vt:lpstr>Fooling Regular Halfspaces</vt:lpstr>
      <vt:lpstr>Main Generator Construction</vt:lpstr>
      <vt:lpstr>Analysis for Regular Halfspaces</vt:lpstr>
      <vt:lpstr>PRGs for Halfspaces</vt:lpstr>
      <vt:lpstr>Outline of PRGs for PTFs</vt:lpstr>
      <vt:lpstr>Read Once Branching Programs</vt:lpstr>
      <vt:lpstr>PRGs for ROBPs</vt:lpstr>
      <vt:lpstr>Halfspaces computable by ROBPs</vt:lpstr>
      <vt:lpstr>Monotone ROBPs</vt:lpstr>
      <vt:lpstr>Halfspaces computable by Monotone ROBPs</vt:lpstr>
      <vt:lpstr>Fooling Monotone ROBPs</vt:lpstr>
      <vt:lpstr>Proof via Sandwiching</vt:lpstr>
      <vt:lpstr>Sandwiching Programs - Sparsification</vt:lpstr>
      <vt:lpstr>Sandwiching Programs – Edges</vt:lpstr>
      <vt:lpstr>Summary for Halfspaces</vt:lpstr>
      <vt:lpstr>Subsequent Work</vt:lpstr>
      <vt:lpstr>Take Home …</vt:lpstr>
      <vt:lpstr>Open Problems</vt:lpstr>
      <vt:lpstr>Open Problems</vt:lpstr>
      <vt:lpstr>Open Problems</vt:lpstr>
      <vt:lpstr>Slide 35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Pseudorandom Generators and Sensitivity Bounds for Threshold Functions</dc:title>
  <dc:creator>Office 2004 Test Drive User</dc:creator>
  <cp:lastModifiedBy>Raghu Meka</cp:lastModifiedBy>
  <cp:revision>289</cp:revision>
  <dcterms:created xsi:type="dcterms:W3CDTF">2010-10-04T08:13:45Z</dcterms:created>
  <dcterms:modified xsi:type="dcterms:W3CDTF">2010-10-04T12:00:03Z</dcterms:modified>
</cp:coreProperties>
</file>